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6" r:id="rId6"/>
    <p:sldId id="265" r:id="rId7"/>
    <p:sldId id="267" r:id="rId8"/>
    <p:sldId id="268" r:id="rId9"/>
    <p:sldId id="269" r:id="rId10"/>
    <p:sldId id="270" r:id="rId11"/>
    <p:sldId id="273" r:id="rId12"/>
    <p:sldId id="272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0C0B-577F-4D02-8710-E148619D3040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672B-7CAD-43D2-9820-2546D9DBD8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0C0B-577F-4D02-8710-E148619D3040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672B-7CAD-43D2-9820-2546D9DBD8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0C0B-577F-4D02-8710-E148619D3040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672B-7CAD-43D2-9820-2546D9DBD8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0C0B-577F-4D02-8710-E148619D3040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672B-7CAD-43D2-9820-2546D9DBD8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0C0B-577F-4D02-8710-E148619D3040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672B-7CAD-43D2-9820-2546D9DBD8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0C0B-577F-4D02-8710-E148619D3040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672B-7CAD-43D2-9820-2546D9DBD8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0C0B-577F-4D02-8710-E148619D3040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672B-7CAD-43D2-9820-2546D9DBD8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0C0B-577F-4D02-8710-E148619D3040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672B-7CAD-43D2-9820-2546D9DBD8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0C0B-577F-4D02-8710-E148619D3040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672B-7CAD-43D2-9820-2546D9DBD8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0C0B-577F-4D02-8710-E148619D3040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672B-7CAD-43D2-9820-2546D9DBD8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0C0B-577F-4D02-8710-E148619D3040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8672B-7CAD-43D2-9820-2546D9DBD8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30C0B-577F-4D02-8710-E148619D3040}" type="datetimeFigureOut">
              <a:rPr lang="fr-FR" smtClean="0"/>
              <a:pPr/>
              <a:t>08/12/2020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8672B-7CAD-43D2-9820-2546D9DBD8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3286124"/>
            <a:ext cx="7772400" cy="1470025"/>
          </a:xfrm>
        </p:spPr>
        <p:txBody>
          <a:bodyPr/>
          <a:lstStyle/>
          <a:p>
            <a:r>
              <a:rPr lang="fr-FR" dirty="0" smtClean="0"/>
              <a:t>Jury littéraire – le jeu des indices</a:t>
            </a:r>
            <a:br>
              <a:rPr lang="fr-FR" dirty="0" smtClean="0"/>
            </a:br>
            <a:r>
              <a:rPr lang="fr-FR" dirty="0" smtClean="0"/>
              <a:t>année 2020-2021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57290" y="4929198"/>
            <a:ext cx="6400800" cy="1752600"/>
          </a:xfrm>
        </p:spPr>
        <p:txBody>
          <a:bodyPr/>
          <a:lstStyle/>
          <a:p>
            <a:r>
              <a:rPr lang="fr-FR" dirty="0" smtClean="0"/>
              <a:t>Collège Vallès / Ecole Vaillant</a:t>
            </a:r>
          </a:p>
          <a:p>
            <a:r>
              <a:rPr lang="fr-FR" dirty="0" smtClean="0"/>
              <a:t>Le Havre </a:t>
            </a:r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14290"/>
            <a:ext cx="2953208" cy="303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428604"/>
            <a:ext cx="2454910" cy="9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4214810" y="1857364"/>
            <a:ext cx="4643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accent1">
                    <a:lumMod val="75000"/>
                  </a:schemeClr>
                </a:solidFill>
              </a:rPr>
              <a:t>DOCUMENT SUPPORT</a:t>
            </a:r>
            <a:endParaRPr lang="fr-FR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142976" y="1357298"/>
          <a:ext cx="7834347" cy="5318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1449"/>
                <a:gridCol w="2611449"/>
                <a:gridCol w="2611449"/>
              </a:tblGrid>
              <a:tr h="265907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ym typeface="Wingdings"/>
                        </a:rPr>
                        <a:t>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907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" name="Picture 5" descr="https://png2.cleanpng.com/sh/aad7731a456537fe75fbe470a392f06a/L0KzQYq3WMA5N6t0iJH0aYP2gLBuTgRzaZ94iNN7ZX7miX70gf4ue5pxgNHAZYT3dX73hgJ0d58yedZ4YnWwgLn2lP90cJD1RdV1aYDkgsW0kPV1caUyetH3aHBwfba0jv9qel5oh951ZXP3ebF1TcVlPJNoS6JuNEW2RYi8Tsg0OWc7TaUDMUW5RYO7VsIzOmM9S6c3cH7q/kisspng-transparency-man-silhouette-person-adobe-photoshop-clipart-petit-bonhomme-noir-collection-5d4bc30e453575.831665381565246222283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714752"/>
            <a:ext cx="285752" cy="28575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357950" y="3571876"/>
            <a:ext cx="5000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 </a:t>
            </a:r>
            <a:r>
              <a:rPr lang="fr-FR" sz="2000" dirty="0" smtClean="0">
                <a:sym typeface="Webdings"/>
              </a:rPr>
              <a:t></a:t>
            </a:r>
            <a:endParaRPr lang="fr-FR" sz="2000" dirty="0"/>
          </a:p>
        </p:txBody>
      </p:sp>
      <p:sp>
        <p:nvSpPr>
          <p:cNvPr id="7" name="Rectangle 6"/>
          <p:cNvSpPr/>
          <p:nvPr/>
        </p:nvSpPr>
        <p:spPr>
          <a:xfrm>
            <a:off x="3714744" y="6286520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☯</a:t>
            </a:r>
            <a:endParaRPr lang="fr-FR" sz="2000" dirty="0"/>
          </a:p>
        </p:txBody>
      </p:sp>
      <p:sp>
        <p:nvSpPr>
          <p:cNvPr id="8" name="Rectangle 7"/>
          <p:cNvSpPr/>
          <p:nvPr/>
        </p:nvSpPr>
        <p:spPr>
          <a:xfrm>
            <a:off x="6357950" y="6215082"/>
            <a:ext cx="4651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sym typeface="Wingdings"/>
              </a:rPr>
              <a:t></a:t>
            </a:r>
            <a:endParaRPr lang="fr-FR" sz="2400" dirty="0"/>
          </a:p>
        </p:txBody>
      </p:sp>
      <p:sp>
        <p:nvSpPr>
          <p:cNvPr id="9" name="Rectangle 8"/>
          <p:cNvSpPr/>
          <p:nvPr/>
        </p:nvSpPr>
        <p:spPr>
          <a:xfrm>
            <a:off x="1142976" y="6286520"/>
            <a:ext cx="5565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/>
              <a:t> </a:t>
            </a:r>
            <a:r>
              <a:rPr lang="fr-FR" sz="2000" dirty="0" smtClean="0">
                <a:sym typeface="Webdings"/>
              </a:rPr>
              <a:t></a:t>
            </a:r>
            <a:r>
              <a:rPr lang="fr-FR" sz="2000" dirty="0" smtClean="0"/>
              <a:t> </a:t>
            </a:r>
            <a:endParaRPr lang="fr-FR" sz="2000" dirty="0"/>
          </a:p>
        </p:txBody>
      </p:sp>
      <p:sp>
        <p:nvSpPr>
          <p:cNvPr id="10" name="Rectangle 9"/>
          <p:cNvSpPr/>
          <p:nvPr/>
        </p:nvSpPr>
        <p:spPr>
          <a:xfrm>
            <a:off x="3786182" y="3357562"/>
            <a:ext cx="5715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sym typeface="Wingdings"/>
              </a:rPr>
              <a:t></a:t>
            </a:r>
            <a:r>
              <a:rPr lang="fr-FR" sz="4400" dirty="0" smtClean="0"/>
              <a:t> </a:t>
            </a:r>
            <a:endParaRPr lang="fr-FR" sz="4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786050" y="428604"/>
            <a:ext cx="557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Explication des choix …  </a:t>
            </a:r>
            <a:endParaRPr lang="fr-FR" sz="3600" dirty="0"/>
          </a:p>
        </p:txBody>
      </p:sp>
      <p:pic>
        <p:nvPicPr>
          <p:cNvPr id="14" name="Picture 12" descr="Apollon, le dieu dauphin - Petites histoires de la Mythologie - Dès 9 ans |  Petites histoires de la mythologie | Éditions NATH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0"/>
            <a:ext cx="1028809" cy="15046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142976" y="1357298"/>
          <a:ext cx="7834347" cy="5318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1449"/>
                <a:gridCol w="2611449"/>
                <a:gridCol w="2611449"/>
              </a:tblGrid>
              <a:tr h="265907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ym typeface="Wingdings"/>
                        </a:rPr>
                        <a:t>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907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" name="Picture 5" descr="https://png2.cleanpng.com/sh/aad7731a456537fe75fbe470a392f06a/L0KzQYq3WMA5N6t0iJH0aYP2gLBuTgRzaZ94iNN7ZX7miX70gf4ue5pxgNHAZYT3dX73hgJ0d58yedZ4YnWwgLn2lP90cJD1RdV1aYDkgsW0kPV1caUyetH3aHBwfba0jv9qel5oh951ZXP3ebF1TcVlPJNoS6JuNEW2RYi8Tsg0OWc7TaUDMUW5RYO7VsIzOmM9S6c3cH7q/kisspng-transparency-man-silhouette-person-adobe-photoshop-clipart-petit-bonhomme-noir-collection-5d4bc30e453575.831665381565246222283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714752"/>
            <a:ext cx="285752" cy="28575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357950" y="3571876"/>
            <a:ext cx="5000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 </a:t>
            </a:r>
            <a:r>
              <a:rPr lang="fr-FR" sz="2000" dirty="0" smtClean="0">
                <a:sym typeface="Webdings"/>
              </a:rPr>
              <a:t></a:t>
            </a:r>
            <a:endParaRPr lang="fr-FR" sz="2000" dirty="0"/>
          </a:p>
        </p:txBody>
      </p:sp>
      <p:sp>
        <p:nvSpPr>
          <p:cNvPr id="7" name="Rectangle 6"/>
          <p:cNvSpPr/>
          <p:nvPr/>
        </p:nvSpPr>
        <p:spPr>
          <a:xfrm>
            <a:off x="3714744" y="6286520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☯</a:t>
            </a:r>
            <a:endParaRPr lang="fr-FR" sz="2000" dirty="0"/>
          </a:p>
        </p:txBody>
      </p:sp>
      <p:sp>
        <p:nvSpPr>
          <p:cNvPr id="8" name="Rectangle 7"/>
          <p:cNvSpPr/>
          <p:nvPr/>
        </p:nvSpPr>
        <p:spPr>
          <a:xfrm>
            <a:off x="6357950" y="6215082"/>
            <a:ext cx="4651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sym typeface="Wingdings"/>
              </a:rPr>
              <a:t></a:t>
            </a:r>
            <a:endParaRPr lang="fr-FR" sz="2400" dirty="0"/>
          </a:p>
        </p:txBody>
      </p:sp>
      <p:sp>
        <p:nvSpPr>
          <p:cNvPr id="9" name="Rectangle 8"/>
          <p:cNvSpPr/>
          <p:nvPr/>
        </p:nvSpPr>
        <p:spPr>
          <a:xfrm>
            <a:off x="1142976" y="6286520"/>
            <a:ext cx="5565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/>
              <a:t> </a:t>
            </a:r>
            <a:r>
              <a:rPr lang="fr-FR" sz="2000" dirty="0" smtClean="0">
                <a:sym typeface="Webdings"/>
              </a:rPr>
              <a:t></a:t>
            </a:r>
            <a:r>
              <a:rPr lang="fr-FR" sz="2000" dirty="0" smtClean="0"/>
              <a:t> </a:t>
            </a:r>
            <a:endParaRPr lang="fr-FR" sz="2000" dirty="0"/>
          </a:p>
        </p:txBody>
      </p:sp>
      <p:sp>
        <p:nvSpPr>
          <p:cNvPr id="10" name="Rectangle 9"/>
          <p:cNvSpPr/>
          <p:nvPr/>
        </p:nvSpPr>
        <p:spPr>
          <a:xfrm>
            <a:off x="3786182" y="3357562"/>
            <a:ext cx="5715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sym typeface="Wingdings"/>
              </a:rPr>
              <a:t></a:t>
            </a:r>
            <a:r>
              <a:rPr lang="fr-FR" sz="4400" dirty="0" smtClean="0"/>
              <a:t> </a:t>
            </a:r>
            <a:endParaRPr lang="fr-FR" sz="4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786050" y="428604"/>
            <a:ext cx="557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Les indices trouvés…  </a:t>
            </a:r>
            <a:endParaRPr lang="fr-FR" sz="3600" dirty="0"/>
          </a:p>
        </p:txBody>
      </p:sp>
      <p:pic>
        <p:nvPicPr>
          <p:cNvPr id="12" name="Picture 14" descr="P'tits gangster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00081" cy="1637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142976" y="1357298"/>
          <a:ext cx="7834347" cy="5318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1449"/>
                <a:gridCol w="2611449"/>
                <a:gridCol w="2611449"/>
              </a:tblGrid>
              <a:tr h="265907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ym typeface="Wingdings"/>
                        </a:rPr>
                        <a:t>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907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" name="Picture 5" descr="https://png2.cleanpng.com/sh/aad7731a456537fe75fbe470a392f06a/L0KzQYq3WMA5N6t0iJH0aYP2gLBuTgRzaZ94iNN7ZX7miX70gf4ue5pxgNHAZYT3dX73hgJ0d58yedZ4YnWwgLn2lP90cJD1RdV1aYDkgsW0kPV1caUyetH3aHBwfba0jv9qel5oh951ZXP3ebF1TcVlPJNoS6JuNEW2RYi8Tsg0OWc7TaUDMUW5RYO7VsIzOmM9S6c3cH7q/kisspng-transparency-man-silhouette-person-adobe-photoshop-clipart-petit-bonhomme-noir-collection-5d4bc30e453575.831665381565246222283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714752"/>
            <a:ext cx="285752" cy="28575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357950" y="3571876"/>
            <a:ext cx="5000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 </a:t>
            </a:r>
            <a:r>
              <a:rPr lang="fr-FR" sz="2000" dirty="0" smtClean="0">
                <a:sym typeface="Webdings"/>
              </a:rPr>
              <a:t></a:t>
            </a:r>
            <a:endParaRPr lang="fr-FR" sz="2000" dirty="0"/>
          </a:p>
        </p:txBody>
      </p:sp>
      <p:sp>
        <p:nvSpPr>
          <p:cNvPr id="7" name="Rectangle 6"/>
          <p:cNvSpPr/>
          <p:nvPr/>
        </p:nvSpPr>
        <p:spPr>
          <a:xfrm>
            <a:off x="3714744" y="6286520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☯</a:t>
            </a:r>
            <a:endParaRPr lang="fr-FR" sz="2000" dirty="0"/>
          </a:p>
        </p:txBody>
      </p:sp>
      <p:sp>
        <p:nvSpPr>
          <p:cNvPr id="8" name="Rectangle 7"/>
          <p:cNvSpPr/>
          <p:nvPr/>
        </p:nvSpPr>
        <p:spPr>
          <a:xfrm>
            <a:off x="6357950" y="6215082"/>
            <a:ext cx="4651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sym typeface="Wingdings"/>
              </a:rPr>
              <a:t></a:t>
            </a:r>
            <a:endParaRPr lang="fr-FR" sz="2400" dirty="0"/>
          </a:p>
        </p:txBody>
      </p:sp>
      <p:sp>
        <p:nvSpPr>
          <p:cNvPr id="9" name="Rectangle 8"/>
          <p:cNvSpPr/>
          <p:nvPr/>
        </p:nvSpPr>
        <p:spPr>
          <a:xfrm>
            <a:off x="1142976" y="6286520"/>
            <a:ext cx="5565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/>
              <a:t> </a:t>
            </a:r>
            <a:r>
              <a:rPr lang="fr-FR" sz="2000" dirty="0" smtClean="0">
                <a:sym typeface="Webdings"/>
              </a:rPr>
              <a:t></a:t>
            </a:r>
            <a:r>
              <a:rPr lang="fr-FR" sz="2000" dirty="0" smtClean="0"/>
              <a:t> </a:t>
            </a:r>
            <a:endParaRPr lang="fr-FR" sz="2000" dirty="0"/>
          </a:p>
        </p:txBody>
      </p:sp>
      <p:sp>
        <p:nvSpPr>
          <p:cNvPr id="10" name="Rectangle 9"/>
          <p:cNvSpPr/>
          <p:nvPr/>
        </p:nvSpPr>
        <p:spPr>
          <a:xfrm>
            <a:off x="3786182" y="3357562"/>
            <a:ext cx="5715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sym typeface="Wingdings"/>
              </a:rPr>
              <a:t></a:t>
            </a:r>
            <a:r>
              <a:rPr lang="fr-FR" sz="4400" dirty="0" smtClean="0"/>
              <a:t> </a:t>
            </a:r>
            <a:endParaRPr lang="fr-FR" sz="4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786050" y="428604"/>
            <a:ext cx="557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Explication des choix …  </a:t>
            </a:r>
            <a:endParaRPr lang="fr-FR" sz="3600" dirty="0"/>
          </a:p>
        </p:txBody>
      </p:sp>
      <p:pic>
        <p:nvPicPr>
          <p:cNvPr id="14" name="Picture 14" descr="P'tits gangster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100081" cy="1637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42844" y="1785926"/>
            <a:ext cx="40719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u="sng" dirty="0" smtClean="0"/>
              <a:t> </a:t>
            </a:r>
            <a:r>
              <a:rPr lang="fr-FR" b="1" u="sng" dirty="0" smtClean="0"/>
              <a:t>6 indices par </a:t>
            </a:r>
            <a:r>
              <a:rPr lang="fr-FR" b="1" u="sng" dirty="0" smtClean="0"/>
              <a:t>livre</a:t>
            </a:r>
          </a:p>
          <a:p>
            <a:pPr algn="ctr">
              <a:lnSpc>
                <a:spcPct val="150000"/>
              </a:lnSpc>
            </a:pPr>
            <a:endParaRPr lang="fr-FR" b="1" u="sng" dirty="0" smtClean="0"/>
          </a:p>
          <a:p>
            <a:pPr lvl="0" algn="ctr">
              <a:lnSpc>
                <a:spcPct val="150000"/>
              </a:lnSpc>
              <a:buFont typeface="Webdings" pitchFamily="18" charset="2"/>
              <a:buChar char=""/>
            </a:pPr>
            <a:r>
              <a:rPr lang="fr-FR" b="1" dirty="0" smtClean="0"/>
              <a:t>Personnage</a:t>
            </a:r>
            <a:endParaRPr lang="fr-FR" dirty="0" smtClean="0"/>
          </a:p>
          <a:p>
            <a:pPr algn="ctr">
              <a:lnSpc>
                <a:spcPct val="150000"/>
              </a:lnSpc>
            </a:pPr>
            <a:r>
              <a:rPr lang="fr-FR" dirty="0" smtClean="0">
                <a:sym typeface="Wingdings"/>
              </a:rPr>
              <a:t></a:t>
            </a:r>
            <a:r>
              <a:rPr lang="fr-FR" dirty="0" smtClean="0"/>
              <a:t>  </a:t>
            </a:r>
            <a:r>
              <a:rPr lang="fr-FR" b="1" dirty="0" smtClean="0"/>
              <a:t>Connaissances littéraires</a:t>
            </a:r>
            <a:endParaRPr lang="fr-FR" dirty="0"/>
          </a:p>
          <a:p>
            <a:pPr algn="ctr">
              <a:lnSpc>
                <a:spcPct val="150000"/>
              </a:lnSpc>
            </a:pPr>
            <a:r>
              <a:rPr lang="fr-FR" dirty="0" smtClean="0"/>
              <a:t> </a:t>
            </a:r>
            <a:r>
              <a:rPr lang="fr-FR" dirty="0">
                <a:sym typeface="Webdings"/>
              </a:rPr>
              <a:t></a:t>
            </a:r>
            <a:r>
              <a:rPr lang="fr-FR" dirty="0"/>
              <a:t>  </a:t>
            </a:r>
            <a:r>
              <a:rPr lang="fr-FR" b="1" dirty="0" smtClean="0"/>
              <a:t>Chronologie</a:t>
            </a:r>
            <a:endParaRPr lang="fr-FR" dirty="0"/>
          </a:p>
          <a:p>
            <a:pPr lvl="0" algn="ctr">
              <a:lnSpc>
                <a:spcPct val="150000"/>
              </a:lnSpc>
            </a:pPr>
            <a:r>
              <a:rPr lang="fr-FR" dirty="0"/>
              <a:t> </a:t>
            </a:r>
            <a:r>
              <a:rPr lang="fr-FR" dirty="0" smtClean="0">
                <a:sym typeface="Webdings"/>
              </a:rPr>
              <a:t></a:t>
            </a:r>
            <a:r>
              <a:rPr lang="fr-FR" dirty="0" smtClean="0"/>
              <a:t>  </a:t>
            </a:r>
            <a:r>
              <a:rPr lang="fr-FR" b="1" dirty="0" smtClean="0"/>
              <a:t>Action</a:t>
            </a:r>
            <a:endParaRPr lang="fr-FR" b="1" dirty="0"/>
          </a:p>
          <a:p>
            <a:pPr lvl="0" algn="ctr">
              <a:lnSpc>
                <a:spcPct val="150000"/>
              </a:lnSpc>
            </a:pPr>
            <a:r>
              <a:rPr lang="fr-FR" dirty="0"/>
              <a:t> </a:t>
            </a:r>
            <a:r>
              <a:rPr lang="en-US" dirty="0" smtClean="0"/>
              <a:t>☯ </a:t>
            </a:r>
            <a:r>
              <a:rPr lang="fr-FR" b="1" dirty="0" smtClean="0"/>
              <a:t>Ambiance</a:t>
            </a:r>
            <a:endParaRPr lang="fr-FR" dirty="0"/>
          </a:p>
          <a:p>
            <a:pPr lvl="0" algn="ctr">
              <a:lnSpc>
                <a:spcPct val="150000"/>
              </a:lnSpc>
            </a:pPr>
            <a:r>
              <a:rPr lang="fr-FR" dirty="0" smtClean="0">
                <a:sym typeface="Wingdings"/>
              </a:rPr>
              <a:t></a:t>
            </a:r>
            <a:r>
              <a:rPr lang="fr-FR" dirty="0" smtClean="0"/>
              <a:t>   </a:t>
            </a:r>
            <a:r>
              <a:rPr lang="fr-FR" b="1" dirty="0" smtClean="0"/>
              <a:t>Extrait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428604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accent1">
                    <a:lumMod val="75000"/>
                  </a:schemeClr>
                </a:solidFill>
              </a:rPr>
              <a:t>UTILISATION DU SUPPORT</a:t>
            </a:r>
            <a:endParaRPr lang="fr-FR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4572000" y="2714620"/>
            <a:ext cx="1214446" cy="8572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4643438" y="4214818"/>
            <a:ext cx="1133484" cy="77629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6215074" y="2000240"/>
            <a:ext cx="2357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Une première diapo pour copier-coller chaque indice.</a:t>
            </a:r>
            <a:endParaRPr lang="fr-FR" b="1" dirty="0"/>
          </a:p>
        </p:txBody>
      </p:sp>
      <p:sp>
        <p:nvSpPr>
          <p:cNvPr id="9" name="Accolade fermante 8"/>
          <p:cNvSpPr/>
          <p:nvPr/>
        </p:nvSpPr>
        <p:spPr>
          <a:xfrm>
            <a:off x="3500430" y="2571744"/>
            <a:ext cx="214314" cy="2571768"/>
          </a:xfrm>
          <a:prstGeom prst="rightBrace">
            <a:avLst>
              <a:gd name="adj1" fmla="val 8333"/>
              <a:gd name="adj2" fmla="val 52348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6357950" y="4714884"/>
            <a:ext cx="2357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Une deuxième diapo pour expliquer, argumenter ses choix.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0.gstatic.com/images?q=tbn:ANd9GcThA8yowxA3wLlWm9_StvRpDygm9F8mnSW_sxmgbDqin80MU5WEepX-cY9AOTY&amp;usqp=CA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971556" cy="1214446"/>
          </a:xfrm>
          <a:prstGeom prst="rect">
            <a:avLst/>
          </a:prstGeom>
          <a:noFill/>
        </p:spPr>
      </p:pic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142976" y="1357298"/>
          <a:ext cx="7834347" cy="5318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1449"/>
                <a:gridCol w="2611449"/>
                <a:gridCol w="2611449"/>
              </a:tblGrid>
              <a:tr h="265907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ym typeface="Wingdings"/>
                        </a:rPr>
                        <a:t>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907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" name="Picture 5" descr="https://png2.cleanpng.com/sh/aad7731a456537fe75fbe470a392f06a/L0KzQYq3WMA5N6t0iJH0aYP2gLBuTgRzaZ94iNN7ZX7miX70gf4ue5pxgNHAZYT3dX73hgJ0d58yedZ4YnWwgLn2lP90cJD1RdV1aYDkgsW0kPV1caUyetH3aHBwfba0jv9qel5oh951ZXP3ebF1TcVlPJNoS6JuNEW2RYi8Tsg0OWc7TaUDMUW5RYO7VsIzOmM9S6c3cH7q/kisspng-transparency-man-silhouette-person-adobe-photoshop-clipart-petit-bonhomme-noir-collection-5d4bc30e453575.831665381565246222283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3714752"/>
            <a:ext cx="285752" cy="28575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357950" y="3571876"/>
            <a:ext cx="5000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 </a:t>
            </a:r>
            <a:r>
              <a:rPr lang="fr-FR" sz="2000" dirty="0" smtClean="0">
                <a:sym typeface="Webdings"/>
              </a:rPr>
              <a:t></a:t>
            </a:r>
            <a:endParaRPr lang="fr-FR" sz="2000" dirty="0"/>
          </a:p>
        </p:txBody>
      </p:sp>
      <p:sp>
        <p:nvSpPr>
          <p:cNvPr id="7" name="Rectangle 6"/>
          <p:cNvSpPr/>
          <p:nvPr/>
        </p:nvSpPr>
        <p:spPr>
          <a:xfrm>
            <a:off x="3714744" y="6286520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☯</a:t>
            </a:r>
            <a:endParaRPr lang="fr-FR" sz="2000" dirty="0"/>
          </a:p>
        </p:txBody>
      </p:sp>
      <p:sp>
        <p:nvSpPr>
          <p:cNvPr id="8" name="Rectangle 7"/>
          <p:cNvSpPr/>
          <p:nvPr/>
        </p:nvSpPr>
        <p:spPr>
          <a:xfrm>
            <a:off x="6357950" y="6215082"/>
            <a:ext cx="4651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sym typeface="Wingdings"/>
              </a:rPr>
              <a:t></a:t>
            </a:r>
            <a:endParaRPr lang="fr-FR" sz="2400" dirty="0"/>
          </a:p>
        </p:txBody>
      </p:sp>
      <p:sp>
        <p:nvSpPr>
          <p:cNvPr id="9" name="Rectangle 8"/>
          <p:cNvSpPr/>
          <p:nvPr/>
        </p:nvSpPr>
        <p:spPr>
          <a:xfrm>
            <a:off x="1142976" y="6286520"/>
            <a:ext cx="5565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/>
              <a:t> </a:t>
            </a:r>
            <a:r>
              <a:rPr lang="fr-FR" sz="2000" dirty="0" smtClean="0">
                <a:sym typeface="Webdings"/>
              </a:rPr>
              <a:t></a:t>
            </a:r>
            <a:r>
              <a:rPr lang="fr-FR" sz="2000" dirty="0" smtClean="0"/>
              <a:t> </a:t>
            </a:r>
            <a:endParaRPr lang="fr-FR" sz="2000" dirty="0"/>
          </a:p>
        </p:txBody>
      </p:sp>
      <p:sp>
        <p:nvSpPr>
          <p:cNvPr id="10" name="Rectangle 9"/>
          <p:cNvSpPr/>
          <p:nvPr/>
        </p:nvSpPr>
        <p:spPr>
          <a:xfrm>
            <a:off x="3786182" y="3357562"/>
            <a:ext cx="5715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sym typeface="Wingdings"/>
              </a:rPr>
              <a:t></a:t>
            </a:r>
            <a:r>
              <a:rPr lang="fr-FR" sz="4400" dirty="0" smtClean="0"/>
              <a:t> </a:t>
            </a:r>
            <a:endParaRPr lang="fr-FR" sz="4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786050" y="428604"/>
            <a:ext cx="557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Les indices trouvés…  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142976" y="1357298"/>
          <a:ext cx="7834347" cy="5318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1449"/>
                <a:gridCol w="2611449"/>
                <a:gridCol w="2611449"/>
              </a:tblGrid>
              <a:tr h="265907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ym typeface="Wingdings"/>
                        </a:rPr>
                        <a:t>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907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" name="Picture 5" descr="https://png2.cleanpng.com/sh/aad7731a456537fe75fbe470a392f06a/L0KzQYq3WMA5N6t0iJH0aYP2gLBuTgRzaZ94iNN7ZX7miX70gf4ue5pxgNHAZYT3dX73hgJ0d58yedZ4YnWwgLn2lP90cJD1RdV1aYDkgsW0kPV1caUyetH3aHBwfba0jv9qel5oh951ZXP3ebF1TcVlPJNoS6JuNEW2RYi8Tsg0OWc7TaUDMUW5RYO7VsIzOmM9S6c3cH7q/kisspng-transparency-man-silhouette-person-adobe-photoshop-clipart-petit-bonhomme-noir-collection-5d4bc30e453575.831665381565246222283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714752"/>
            <a:ext cx="285752" cy="28575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357950" y="3571876"/>
            <a:ext cx="5000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 </a:t>
            </a:r>
            <a:r>
              <a:rPr lang="fr-FR" sz="2000" dirty="0" smtClean="0">
                <a:sym typeface="Webdings"/>
              </a:rPr>
              <a:t></a:t>
            </a:r>
            <a:endParaRPr lang="fr-FR" sz="2000" dirty="0"/>
          </a:p>
        </p:txBody>
      </p:sp>
      <p:sp>
        <p:nvSpPr>
          <p:cNvPr id="7" name="Rectangle 6"/>
          <p:cNvSpPr/>
          <p:nvPr/>
        </p:nvSpPr>
        <p:spPr>
          <a:xfrm>
            <a:off x="3714744" y="6286520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☯</a:t>
            </a:r>
            <a:endParaRPr lang="fr-FR" sz="2000" dirty="0"/>
          </a:p>
        </p:txBody>
      </p:sp>
      <p:sp>
        <p:nvSpPr>
          <p:cNvPr id="8" name="Rectangle 7"/>
          <p:cNvSpPr/>
          <p:nvPr/>
        </p:nvSpPr>
        <p:spPr>
          <a:xfrm>
            <a:off x="6357950" y="6215082"/>
            <a:ext cx="4651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sym typeface="Wingdings"/>
              </a:rPr>
              <a:t></a:t>
            </a:r>
            <a:endParaRPr lang="fr-FR" sz="2400" dirty="0"/>
          </a:p>
        </p:txBody>
      </p:sp>
      <p:sp>
        <p:nvSpPr>
          <p:cNvPr id="9" name="Rectangle 8"/>
          <p:cNvSpPr/>
          <p:nvPr/>
        </p:nvSpPr>
        <p:spPr>
          <a:xfrm>
            <a:off x="1142976" y="6286520"/>
            <a:ext cx="5565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/>
              <a:t> </a:t>
            </a:r>
            <a:r>
              <a:rPr lang="fr-FR" sz="2000" dirty="0" smtClean="0">
                <a:sym typeface="Webdings"/>
              </a:rPr>
              <a:t></a:t>
            </a:r>
            <a:r>
              <a:rPr lang="fr-FR" sz="2000" dirty="0" smtClean="0"/>
              <a:t> </a:t>
            </a:r>
            <a:endParaRPr lang="fr-FR" sz="2000" dirty="0"/>
          </a:p>
        </p:txBody>
      </p:sp>
      <p:sp>
        <p:nvSpPr>
          <p:cNvPr id="10" name="Rectangle 9"/>
          <p:cNvSpPr/>
          <p:nvPr/>
        </p:nvSpPr>
        <p:spPr>
          <a:xfrm>
            <a:off x="3786182" y="3357562"/>
            <a:ext cx="5715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sym typeface="Wingdings"/>
              </a:rPr>
              <a:t></a:t>
            </a:r>
            <a:r>
              <a:rPr lang="fr-FR" sz="4400" dirty="0" smtClean="0"/>
              <a:t> </a:t>
            </a:r>
            <a:endParaRPr lang="fr-FR" sz="4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643174" y="428604"/>
            <a:ext cx="5715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Explication des choix …  </a:t>
            </a:r>
            <a:endParaRPr lang="fr-FR" sz="3600" dirty="0"/>
          </a:p>
        </p:txBody>
      </p:sp>
      <p:pic>
        <p:nvPicPr>
          <p:cNvPr id="12" name="Picture 2" descr="https://encrypted-tbn0.gstatic.com/images?q=tbn:ANd9GcThA8yowxA3wLlWm9_StvRpDygm9F8mnSW_sxmgbDqin80MU5WEepX-cY9AOTY&amp;usqp=CA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42852"/>
            <a:ext cx="971556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142976" y="1357298"/>
          <a:ext cx="7834347" cy="5318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1449"/>
                <a:gridCol w="2611449"/>
                <a:gridCol w="2611449"/>
              </a:tblGrid>
              <a:tr h="265907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ym typeface="Wingdings"/>
                        </a:rPr>
                        <a:t>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907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" name="Picture 5" descr="https://png2.cleanpng.com/sh/aad7731a456537fe75fbe470a392f06a/L0KzQYq3WMA5N6t0iJH0aYP2gLBuTgRzaZ94iNN7ZX7miX70gf4ue5pxgNHAZYT3dX73hgJ0d58yedZ4YnWwgLn2lP90cJD1RdV1aYDkgsW0kPV1caUyetH3aHBwfba0jv9qel5oh951ZXP3ebF1TcVlPJNoS6JuNEW2RYi8Tsg0OWc7TaUDMUW5RYO7VsIzOmM9S6c3cH7q/kisspng-transparency-man-silhouette-person-adobe-photoshop-clipart-petit-bonhomme-noir-collection-5d4bc30e453575.831665381565246222283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714752"/>
            <a:ext cx="285752" cy="28575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357950" y="3571876"/>
            <a:ext cx="5000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 </a:t>
            </a:r>
            <a:r>
              <a:rPr lang="fr-FR" sz="2000" dirty="0" smtClean="0">
                <a:sym typeface="Webdings"/>
              </a:rPr>
              <a:t></a:t>
            </a:r>
            <a:endParaRPr lang="fr-FR" sz="2000" dirty="0"/>
          </a:p>
        </p:txBody>
      </p:sp>
      <p:sp>
        <p:nvSpPr>
          <p:cNvPr id="7" name="Rectangle 6"/>
          <p:cNvSpPr/>
          <p:nvPr/>
        </p:nvSpPr>
        <p:spPr>
          <a:xfrm>
            <a:off x="3714744" y="6286520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☯</a:t>
            </a:r>
            <a:endParaRPr lang="fr-FR" sz="2000" dirty="0"/>
          </a:p>
        </p:txBody>
      </p:sp>
      <p:sp>
        <p:nvSpPr>
          <p:cNvPr id="8" name="Rectangle 7"/>
          <p:cNvSpPr/>
          <p:nvPr/>
        </p:nvSpPr>
        <p:spPr>
          <a:xfrm>
            <a:off x="6357950" y="6215082"/>
            <a:ext cx="4651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sym typeface="Wingdings"/>
              </a:rPr>
              <a:t></a:t>
            </a:r>
            <a:endParaRPr lang="fr-FR" sz="2400" dirty="0"/>
          </a:p>
        </p:txBody>
      </p:sp>
      <p:sp>
        <p:nvSpPr>
          <p:cNvPr id="9" name="Rectangle 8"/>
          <p:cNvSpPr/>
          <p:nvPr/>
        </p:nvSpPr>
        <p:spPr>
          <a:xfrm>
            <a:off x="1142976" y="6286520"/>
            <a:ext cx="5565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/>
              <a:t> </a:t>
            </a:r>
            <a:r>
              <a:rPr lang="fr-FR" sz="2000" dirty="0" smtClean="0">
                <a:sym typeface="Webdings"/>
              </a:rPr>
              <a:t></a:t>
            </a:r>
            <a:r>
              <a:rPr lang="fr-FR" sz="2000" dirty="0" smtClean="0"/>
              <a:t> </a:t>
            </a:r>
            <a:endParaRPr lang="fr-FR" sz="2000" dirty="0"/>
          </a:p>
        </p:txBody>
      </p:sp>
      <p:sp>
        <p:nvSpPr>
          <p:cNvPr id="10" name="Rectangle 9"/>
          <p:cNvSpPr/>
          <p:nvPr/>
        </p:nvSpPr>
        <p:spPr>
          <a:xfrm>
            <a:off x="3786182" y="3357562"/>
            <a:ext cx="5715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sym typeface="Wingdings"/>
              </a:rPr>
              <a:t></a:t>
            </a:r>
            <a:r>
              <a:rPr lang="fr-FR" sz="4400" dirty="0" smtClean="0"/>
              <a:t> </a:t>
            </a:r>
            <a:endParaRPr lang="fr-FR" sz="4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786050" y="428604"/>
            <a:ext cx="557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Les indices trouvés…  </a:t>
            </a:r>
            <a:endParaRPr lang="fr-FR" sz="3600" dirty="0"/>
          </a:p>
        </p:txBody>
      </p:sp>
      <p:pic>
        <p:nvPicPr>
          <p:cNvPr id="12" name="Picture 8" descr="109 - rue des Soupirs - Tome 1 - Fantômes à domicile - Mr Tan, Yomgui  Dumont - broché - Achat Livre ou ebook | fna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908" y="0"/>
            <a:ext cx="1627012" cy="1627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142976" y="1357298"/>
          <a:ext cx="7834347" cy="5318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1449"/>
                <a:gridCol w="2611449"/>
                <a:gridCol w="2611449"/>
              </a:tblGrid>
              <a:tr h="265907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ym typeface="Wingdings"/>
                        </a:rPr>
                        <a:t>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907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" name="Picture 5" descr="https://png2.cleanpng.com/sh/aad7731a456537fe75fbe470a392f06a/L0KzQYq3WMA5N6t0iJH0aYP2gLBuTgRzaZ94iNN7ZX7miX70gf4ue5pxgNHAZYT3dX73hgJ0d58yedZ4YnWwgLn2lP90cJD1RdV1aYDkgsW0kPV1caUyetH3aHBwfba0jv9qel5oh951ZXP3ebF1TcVlPJNoS6JuNEW2RYi8Tsg0OWc7TaUDMUW5RYO7VsIzOmM9S6c3cH7q/kisspng-transparency-man-silhouette-person-adobe-photoshop-clipart-petit-bonhomme-noir-collection-5d4bc30e453575.831665381565246222283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714752"/>
            <a:ext cx="285752" cy="28575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357950" y="3571876"/>
            <a:ext cx="5000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 </a:t>
            </a:r>
            <a:r>
              <a:rPr lang="fr-FR" sz="2000" dirty="0" smtClean="0">
                <a:sym typeface="Webdings"/>
              </a:rPr>
              <a:t></a:t>
            </a:r>
            <a:endParaRPr lang="fr-FR" sz="2000" dirty="0"/>
          </a:p>
        </p:txBody>
      </p:sp>
      <p:sp>
        <p:nvSpPr>
          <p:cNvPr id="7" name="Rectangle 6"/>
          <p:cNvSpPr/>
          <p:nvPr/>
        </p:nvSpPr>
        <p:spPr>
          <a:xfrm>
            <a:off x="3714744" y="6286520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☯</a:t>
            </a:r>
            <a:endParaRPr lang="fr-FR" sz="2000" dirty="0"/>
          </a:p>
        </p:txBody>
      </p:sp>
      <p:sp>
        <p:nvSpPr>
          <p:cNvPr id="8" name="Rectangle 7"/>
          <p:cNvSpPr/>
          <p:nvPr/>
        </p:nvSpPr>
        <p:spPr>
          <a:xfrm>
            <a:off x="6357950" y="6215082"/>
            <a:ext cx="4651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sym typeface="Wingdings"/>
              </a:rPr>
              <a:t></a:t>
            </a:r>
            <a:endParaRPr lang="fr-FR" sz="2400" dirty="0"/>
          </a:p>
        </p:txBody>
      </p:sp>
      <p:sp>
        <p:nvSpPr>
          <p:cNvPr id="9" name="Rectangle 8"/>
          <p:cNvSpPr/>
          <p:nvPr/>
        </p:nvSpPr>
        <p:spPr>
          <a:xfrm>
            <a:off x="1142976" y="6286520"/>
            <a:ext cx="5565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/>
              <a:t> </a:t>
            </a:r>
            <a:r>
              <a:rPr lang="fr-FR" sz="2000" dirty="0" smtClean="0">
                <a:sym typeface="Webdings"/>
              </a:rPr>
              <a:t></a:t>
            </a:r>
            <a:r>
              <a:rPr lang="fr-FR" sz="2000" dirty="0" smtClean="0"/>
              <a:t> </a:t>
            </a:r>
            <a:endParaRPr lang="fr-FR" sz="2000" dirty="0"/>
          </a:p>
        </p:txBody>
      </p:sp>
      <p:sp>
        <p:nvSpPr>
          <p:cNvPr id="10" name="Rectangle 9"/>
          <p:cNvSpPr/>
          <p:nvPr/>
        </p:nvSpPr>
        <p:spPr>
          <a:xfrm>
            <a:off x="3786182" y="3357562"/>
            <a:ext cx="5715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sym typeface="Wingdings"/>
              </a:rPr>
              <a:t></a:t>
            </a:r>
            <a:r>
              <a:rPr lang="fr-FR" sz="4400" dirty="0" smtClean="0"/>
              <a:t> </a:t>
            </a:r>
            <a:endParaRPr lang="fr-FR" sz="4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786050" y="428604"/>
            <a:ext cx="557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Explication des choix …  </a:t>
            </a:r>
            <a:endParaRPr lang="fr-FR" sz="3600" dirty="0"/>
          </a:p>
        </p:txBody>
      </p:sp>
      <p:pic>
        <p:nvPicPr>
          <p:cNvPr id="13" name="Picture 8" descr="109 - rue des Soupirs - Tome 1 - Fantômes à domicile - Mr Tan, Yomgui  Dumont - broché - Achat Livre ou ebook | fna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42908" y="0"/>
            <a:ext cx="1627012" cy="1627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142976" y="1357298"/>
          <a:ext cx="7834347" cy="5318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1449"/>
                <a:gridCol w="2611449"/>
                <a:gridCol w="2611449"/>
              </a:tblGrid>
              <a:tr h="265907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ym typeface="Wingdings"/>
                        </a:rPr>
                        <a:t>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907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" name="Picture 5" descr="https://png2.cleanpng.com/sh/aad7731a456537fe75fbe470a392f06a/L0KzQYq3WMA5N6t0iJH0aYP2gLBuTgRzaZ94iNN7ZX7miX70gf4ue5pxgNHAZYT3dX73hgJ0d58yedZ4YnWwgLn2lP90cJD1RdV1aYDkgsW0kPV1caUyetH3aHBwfba0jv9qel5oh951ZXP3ebF1TcVlPJNoS6JuNEW2RYi8Tsg0OWc7TaUDMUW5RYO7VsIzOmM9S6c3cH7q/kisspng-transparency-man-silhouette-person-adobe-photoshop-clipart-petit-bonhomme-noir-collection-5d4bc30e453575.831665381565246222283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714752"/>
            <a:ext cx="285752" cy="28575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357950" y="3571876"/>
            <a:ext cx="5000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 </a:t>
            </a:r>
            <a:r>
              <a:rPr lang="fr-FR" sz="2000" dirty="0" smtClean="0">
                <a:sym typeface="Webdings"/>
              </a:rPr>
              <a:t></a:t>
            </a:r>
            <a:endParaRPr lang="fr-FR" sz="2000" dirty="0"/>
          </a:p>
        </p:txBody>
      </p:sp>
      <p:sp>
        <p:nvSpPr>
          <p:cNvPr id="7" name="Rectangle 6"/>
          <p:cNvSpPr/>
          <p:nvPr/>
        </p:nvSpPr>
        <p:spPr>
          <a:xfrm>
            <a:off x="3714744" y="6286520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☯</a:t>
            </a:r>
            <a:endParaRPr lang="fr-FR" sz="2000" dirty="0"/>
          </a:p>
        </p:txBody>
      </p:sp>
      <p:sp>
        <p:nvSpPr>
          <p:cNvPr id="8" name="Rectangle 7"/>
          <p:cNvSpPr/>
          <p:nvPr/>
        </p:nvSpPr>
        <p:spPr>
          <a:xfrm>
            <a:off x="6357950" y="6215082"/>
            <a:ext cx="4651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sym typeface="Wingdings"/>
              </a:rPr>
              <a:t></a:t>
            </a:r>
            <a:endParaRPr lang="fr-FR" sz="2400" dirty="0"/>
          </a:p>
        </p:txBody>
      </p:sp>
      <p:sp>
        <p:nvSpPr>
          <p:cNvPr id="9" name="Rectangle 8"/>
          <p:cNvSpPr/>
          <p:nvPr/>
        </p:nvSpPr>
        <p:spPr>
          <a:xfrm>
            <a:off x="1142976" y="6286520"/>
            <a:ext cx="5565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/>
              <a:t> </a:t>
            </a:r>
            <a:r>
              <a:rPr lang="fr-FR" sz="2000" dirty="0" smtClean="0">
                <a:sym typeface="Webdings"/>
              </a:rPr>
              <a:t></a:t>
            </a:r>
            <a:r>
              <a:rPr lang="fr-FR" sz="2000" dirty="0" smtClean="0"/>
              <a:t> </a:t>
            </a:r>
            <a:endParaRPr lang="fr-FR" sz="2000" dirty="0"/>
          </a:p>
        </p:txBody>
      </p:sp>
      <p:sp>
        <p:nvSpPr>
          <p:cNvPr id="10" name="Rectangle 9"/>
          <p:cNvSpPr/>
          <p:nvPr/>
        </p:nvSpPr>
        <p:spPr>
          <a:xfrm>
            <a:off x="3786182" y="3357562"/>
            <a:ext cx="5715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sym typeface="Wingdings"/>
              </a:rPr>
              <a:t></a:t>
            </a:r>
            <a:r>
              <a:rPr lang="fr-FR" sz="4400" dirty="0" smtClean="0"/>
              <a:t> </a:t>
            </a:r>
            <a:endParaRPr lang="fr-FR" sz="4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786050" y="428604"/>
            <a:ext cx="557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Les indices trouvés…  </a:t>
            </a:r>
            <a:endParaRPr lang="fr-FR" sz="3600" dirty="0"/>
          </a:p>
        </p:txBody>
      </p:sp>
      <p:pic>
        <p:nvPicPr>
          <p:cNvPr id="13" name="Picture 10" descr="Jefferson - broché - Jean-Claude Mourlevat, Antoine Ronzon - Achat Livre ou  ebook | fna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0"/>
            <a:ext cx="1548911" cy="1548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142976" y="1357298"/>
          <a:ext cx="7834347" cy="5318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1449"/>
                <a:gridCol w="2611449"/>
                <a:gridCol w="2611449"/>
              </a:tblGrid>
              <a:tr h="265907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ym typeface="Wingdings"/>
                        </a:rPr>
                        <a:t>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907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" name="Picture 5" descr="https://png2.cleanpng.com/sh/aad7731a456537fe75fbe470a392f06a/L0KzQYq3WMA5N6t0iJH0aYP2gLBuTgRzaZ94iNN7ZX7miX70gf4ue5pxgNHAZYT3dX73hgJ0d58yedZ4YnWwgLn2lP90cJD1RdV1aYDkgsW0kPV1caUyetH3aHBwfba0jv9qel5oh951ZXP3ebF1TcVlPJNoS6JuNEW2RYi8Tsg0OWc7TaUDMUW5RYO7VsIzOmM9S6c3cH7q/kisspng-transparency-man-silhouette-person-adobe-photoshop-clipart-petit-bonhomme-noir-collection-5d4bc30e453575.831665381565246222283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714752"/>
            <a:ext cx="285752" cy="28575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357950" y="3571876"/>
            <a:ext cx="5000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 </a:t>
            </a:r>
            <a:r>
              <a:rPr lang="fr-FR" sz="2000" dirty="0" smtClean="0">
                <a:sym typeface="Webdings"/>
              </a:rPr>
              <a:t></a:t>
            </a:r>
            <a:endParaRPr lang="fr-FR" sz="2000" dirty="0"/>
          </a:p>
        </p:txBody>
      </p:sp>
      <p:sp>
        <p:nvSpPr>
          <p:cNvPr id="7" name="Rectangle 6"/>
          <p:cNvSpPr/>
          <p:nvPr/>
        </p:nvSpPr>
        <p:spPr>
          <a:xfrm>
            <a:off x="3714744" y="6286520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☯</a:t>
            </a:r>
            <a:endParaRPr lang="fr-FR" sz="2000" dirty="0"/>
          </a:p>
        </p:txBody>
      </p:sp>
      <p:sp>
        <p:nvSpPr>
          <p:cNvPr id="8" name="Rectangle 7"/>
          <p:cNvSpPr/>
          <p:nvPr/>
        </p:nvSpPr>
        <p:spPr>
          <a:xfrm>
            <a:off x="6357950" y="6215082"/>
            <a:ext cx="4651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sym typeface="Wingdings"/>
              </a:rPr>
              <a:t></a:t>
            </a:r>
            <a:endParaRPr lang="fr-FR" sz="2400" dirty="0"/>
          </a:p>
        </p:txBody>
      </p:sp>
      <p:sp>
        <p:nvSpPr>
          <p:cNvPr id="9" name="Rectangle 8"/>
          <p:cNvSpPr/>
          <p:nvPr/>
        </p:nvSpPr>
        <p:spPr>
          <a:xfrm>
            <a:off x="1142976" y="6286520"/>
            <a:ext cx="5565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/>
              <a:t> </a:t>
            </a:r>
            <a:r>
              <a:rPr lang="fr-FR" sz="2000" dirty="0" smtClean="0">
                <a:sym typeface="Webdings"/>
              </a:rPr>
              <a:t></a:t>
            </a:r>
            <a:r>
              <a:rPr lang="fr-FR" sz="2000" dirty="0" smtClean="0"/>
              <a:t> </a:t>
            </a:r>
            <a:endParaRPr lang="fr-FR" sz="2000" dirty="0"/>
          </a:p>
        </p:txBody>
      </p:sp>
      <p:sp>
        <p:nvSpPr>
          <p:cNvPr id="10" name="Rectangle 9"/>
          <p:cNvSpPr/>
          <p:nvPr/>
        </p:nvSpPr>
        <p:spPr>
          <a:xfrm>
            <a:off x="3786182" y="3357562"/>
            <a:ext cx="5715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sym typeface="Wingdings"/>
              </a:rPr>
              <a:t></a:t>
            </a:r>
            <a:r>
              <a:rPr lang="fr-FR" sz="4400" dirty="0" smtClean="0"/>
              <a:t> </a:t>
            </a:r>
            <a:endParaRPr lang="fr-FR" sz="4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786050" y="428604"/>
            <a:ext cx="557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Explication des choix …  </a:t>
            </a:r>
            <a:endParaRPr lang="fr-FR" sz="3600" dirty="0"/>
          </a:p>
        </p:txBody>
      </p:sp>
      <p:pic>
        <p:nvPicPr>
          <p:cNvPr id="14" name="Picture 10" descr="Jefferson - broché - Jean-Claude Mourlevat, Antoine Ronzon - Achat Livre ou  ebook | fna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0"/>
            <a:ext cx="1548911" cy="1548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1142976" y="1357298"/>
          <a:ext cx="7834347" cy="5318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1449"/>
                <a:gridCol w="2611449"/>
                <a:gridCol w="2611449"/>
              </a:tblGrid>
              <a:tr h="265907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ym typeface="Wingdings"/>
                        </a:rPr>
                        <a:t>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5907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" name="Picture 5" descr="https://png2.cleanpng.com/sh/aad7731a456537fe75fbe470a392f06a/L0KzQYq3WMA5N6t0iJH0aYP2gLBuTgRzaZ94iNN7ZX7miX70gf4ue5pxgNHAZYT3dX73hgJ0d58yedZ4YnWwgLn2lP90cJD1RdV1aYDkgsW0kPV1caUyetH3aHBwfba0jv9qel5oh951ZXP3ebF1TcVlPJNoS6JuNEW2RYi8Tsg0OWc7TaUDMUW5RYO7VsIzOmM9S6c3cH7q/kisspng-transparency-man-silhouette-person-adobe-photoshop-clipart-petit-bonhomme-noir-collection-5d4bc30e453575.831665381565246222283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714752"/>
            <a:ext cx="285752" cy="28575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357950" y="3571876"/>
            <a:ext cx="5000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 </a:t>
            </a:r>
            <a:r>
              <a:rPr lang="fr-FR" sz="2000" dirty="0" smtClean="0">
                <a:sym typeface="Webdings"/>
              </a:rPr>
              <a:t></a:t>
            </a:r>
            <a:endParaRPr lang="fr-FR" sz="2000" dirty="0"/>
          </a:p>
        </p:txBody>
      </p:sp>
      <p:sp>
        <p:nvSpPr>
          <p:cNvPr id="7" name="Rectangle 6"/>
          <p:cNvSpPr/>
          <p:nvPr/>
        </p:nvSpPr>
        <p:spPr>
          <a:xfrm>
            <a:off x="3714744" y="6286520"/>
            <a:ext cx="4411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☯</a:t>
            </a:r>
            <a:endParaRPr lang="fr-FR" sz="2000" dirty="0"/>
          </a:p>
        </p:txBody>
      </p:sp>
      <p:sp>
        <p:nvSpPr>
          <p:cNvPr id="8" name="Rectangle 7"/>
          <p:cNvSpPr/>
          <p:nvPr/>
        </p:nvSpPr>
        <p:spPr>
          <a:xfrm>
            <a:off x="6357950" y="6215082"/>
            <a:ext cx="4651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sym typeface="Wingdings"/>
              </a:rPr>
              <a:t></a:t>
            </a:r>
            <a:endParaRPr lang="fr-FR" sz="2400" dirty="0"/>
          </a:p>
        </p:txBody>
      </p:sp>
      <p:sp>
        <p:nvSpPr>
          <p:cNvPr id="9" name="Rectangle 8"/>
          <p:cNvSpPr/>
          <p:nvPr/>
        </p:nvSpPr>
        <p:spPr>
          <a:xfrm>
            <a:off x="1142976" y="6286520"/>
            <a:ext cx="5565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smtClean="0"/>
              <a:t> </a:t>
            </a:r>
            <a:r>
              <a:rPr lang="fr-FR" sz="2000" dirty="0" smtClean="0">
                <a:sym typeface="Webdings"/>
              </a:rPr>
              <a:t></a:t>
            </a:r>
            <a:r>
              <a:rPr lang="fr-FR" sz="2000" dirty="0" smtClean="0"/>
              <a:t> </a:t>
            </a:r>
            <a:endParaRPr lang="fr-FR" sz="2000" dirty="0"/>
          </a:p>
        </p:txBody>
      </p:sp>
      <p:sp>
        <p:nvSpPr>
          <p:cNvPr id="10" name="Rectangle 9"/>
          <p:cNvSpPr/>
          <p:nvPr/>
        </p:nvSpPr>
        <p:spPr>
          <a:xfrm>
            <a:off x="3786182" y="3357562"/>
            <a:ext cx="5715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>
                <a:sym typeface="Wingdings"/>
              </a:rPr>
              <a:t></a:t>
            </a:r>
            <a:r>
              <a:rPr lang="fr-FR" sz="4400" dirty="0" smtClean="0"/>
              <a:t> </a:t>
            </a:r>
            <a:endParaRPr lang="fr-FR" sz="44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786050" y="428604"/>
            <a:ext cx="5572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Les indices trouvés…  </a:t>
            </a:r>
            <a:endParaRPr lang="fr-FR" sz="3600" dirty="0"/>
          </a:p>
        </p:txBody>
      </p:sp>
      <p:pic>
        <p:nvPicPr>
          <p:cNvPr id="12" name="Picture 12" descr="Apollon, le dieu dauphin - Petites histoires de la Mythologie - Dès 9 ans |  Petites histoires de la mythologie | Éditions NATH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4" y="0"/>
            <a:ext cx="1028809" cy="15046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177</Words>
  <Application>Microsoft Office PowerPoint</Application>
  <PresentationFormat>Affichage à l'écran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Jury littéraire – le jeu des indices année 2020-2021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Jury littéraire – le jeu des indices année 2020-2021</dc:title>
  <dc:creator>Utilisateur Windows</dc:creator>
  <cp:lastModifiedBy>Utilisateur Windows</cp:lastModifiedBy>
  <cp:revision>9</cp:revision>
  <dcterms:created xsi:type="dcterms:W3CDTF">2020-12-06T10:22:12Z</dcterms:created>
  <dcterms:modified xsi:type="dcterms:W3CDTF">2020-12-08T13:28:55Z</dcterms:modified>
</cp:coreProperties>
</file>