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3" r:id="rId3"/>
    <p:sldId id="256" r:id="rId4"/>
    <p:sldId id="261" r:id="rId5"/>
    <p:sldId id="262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19/02/2024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19/02/2024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19/02/2024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19/02/2024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19/02/2024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19/02/2024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19/02/2024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19/02/2024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19/02/2024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19/02/2024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19/02/2024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DDD4D-644F-412C-85ED-B62B848A8B78}" type="datetimeFigureOut">
              <a:rPr lang="fr-FR" smtClean="0"/>
              <a:pPr/>
              <a:t>19/02/2024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gfbboranEQk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12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10.jpeg"/><Relationship Id="rId5" Type="http://schemas.openxmlformats.org/officeDocument/2006/relationships/image" Target="../media/image5.jpeg"/><Relationship Id="rId10" Type="http://schemas.openxmlformats.org/officeDocument/2006/relationships/image" Target="../media/image9.jpe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16.jpeg"/><Relationship Id="rId5" Type="http://schemas.openxmlformats.org/officeDocument/2006/relationships/image" Target="../media/image5.jpeg"/><Relationship Id="rId10" Type="http://schemas.openxmlformats.org/officeDocument/2006/relationships/image" Target="../media/image15.png"/><Relationship Id="rId4" Type="http://schemas.openxmlformats.org/officeDocument/2006/relationships/image" Target="../media/image4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jpeg"/><Relationship Id="rId7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21.jpeg"/><Relationship Id="rId5" Type="http://schemas.openxmlformats.org/officeDocument/2006/relationships/image" Target="../media/image5.jpeg"/><Relationship Id="rId10" Type="http://schemas.openxmlformats.org/officeDocument/2006/relationships/image" Target="../media/image20.png"/><Relationship Id="rId4" Type="http://schemas.openxmlformats.org/officeDocument/2006/relationships/image" Target="../media/image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jpeg"/><Relationship Id="rId7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26.jpeg"/><Relationship Id="rId5" Type="http://schemas.openxmlformats.org/officeDocument/2006/relationships/image" Target="../media/image5.jpeg"/><Relationship Id="rId10" Type="http://schemas.openxmlformats.org/officeDocument/2006/relationships/image" Target="../media/image25.jpeg"/><Relationship Id="rId4" Type="http://schemas.openxmlformats.org/officeDocument/2006/relationships/image" Target="../media/image4.jpe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jpeg"/><Relationship Id="rId7" Type="http://schemas.openxmlformats.org/officeDocument/2006/relationships/image" Target="../media/image2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31.jpeg"/><Relationship Id="rId5" Type="http://schemas.openxmlformats.org/officeDocument/2006/relationships/image" Target="../media/image5.jpeg"/><Relationship Id="rId10" Type="http://schemas.openxmlformats.org/officeDocument/2006/relationships/image" Target="../media/image30.jpeg"/><Relationship Id="rId4" Type="http://schemas.openxmlformats.org/officeDocument/2006/relationships/image" Target="../media/image4.jpe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INDICES EN FAMILLE</a:t>
            </a:r>
            <a:endParaRPr lang="fr-FR" dirty="0"/>
          </a:p>
        </p:txBody>
      </p:sp>
      <p:pic>
        <p:nvPicPr>
          <p:cNvPr id="9" name="Image 8" descr="Pistache-et-Pop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643050"/>
            <a:ext cx="1428745" cy="1428745"/>
          </a:xfrm>
          <a:prstGeom prst="rect">
            <a:avLst/>
          </a:prstGeom>
        </p:spPr>
      </p:pic>
      <p:pic>
        <p:nvPicPr>
          <p:cNvPr id="10" name="Image 9" descr="Renard-Marcel-et-les-Poulett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1428736"/>
            <a:ext cx="1857373" cy="1857373"/>
          </a:xfrm>
          <a:prstGeom prst="rect">
            <a:avLst/>
          </a:prstGeom>
        </p:spPr>
      </p:pic>
      <p:pic>
        <p:nvPicPr>
          <p:cNvPr id="11" name="Image 10" descr="Juste-au-bon-mome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78" y="1428736"/>
            <a:ext cx="1714482" cy="1714482"/>
          </a:xfrm>
          <a:prstGeom prst="rect">
            <a:avLst/>
          </a:prstGeom>
        </p:spPr>
      </p:pic>
      <p:pic>
        <p:nvPicPr>
          <p:cNvPr id="12" name="Image 11" descr="A-vot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992" y="1571612"/>
            <a:ext cx="1547812" cy="1547812"/>
          </a:xfrm>
          <a:prstGeom prst="rect">
            <a:avLst/>
          </a:prstGeom>
        </p:spPr>
      </p:pic>
      <p:pic>
        <p:nvPicPr>
          <p:cNvPr id="13" name="Image 12" descr="Un-renard-dans-mon-ecol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9190" y="1500174"/>
            <a:ext cx="1619250" cy="1619250"/>
          </a:xfrm>
          <a:prstGeom prst="rect">
            <a:avLst/>
          </a:prstGeom>
        </p:spPr>
      </p:pic>
      <p:sp>
        <p:nvSpPr>
          <p:cNvPr id="17" name="Espace réservé du contenu 2"/>
          <p:cNvSpPr txBox="1">
            <a:spLocks/>
          </p:cNvSpPr>
          <p:nvPr/>
        </p:nvSpPr>
        <p:spPr>
          <a:xfrm>
            <a:off x="357158" y="3500438"/>
            <a:ext cx="8229600" cy="262572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Une diapo</a:t>
            </a:r>
            <a:r>
              <a:rPr kumimoji="0" lang="fr-FR" sz="32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pour chaque famille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INDICES 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 PERSONNAGE »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INDICES « LIEU »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INDICES « CHRONOLOGIE»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INDICES « ACTION »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INDICES « EXTRAIT»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INDICES « LIVRE EN RESEAU »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INDICES EN FAMILLE</a:t>
            </a:r>
            <a:endParaRPr lang="fr-FR" dirty="0"/>
          </a:p>
        </p:txBody>
      </p:sp>
      <p:pic>
        <p:nvPicPr>
          <p:cNvPr id="9" name="Image 8" descr="Pistache-et-Pop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643050"/>
            <a:ext cx="1428745" cy="1428745"/>
          </a:xfrm>
          <a:prstGeom prst="rect">
            <a:avLst/>
          </a:prstGeom>
        </p:spPr>
      </p:pic>
      <p:pic>
        <p:nvPicPr>
          <p:cNvPr id="10" name="Image 9" descr="Renard-Marcel-et-les-Poulett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1428736"/>
            <a:ext cx="1857373" cy="1857373"/>
          </a:xfrm>
          <a:prstGeom prst="rect">
            <a:avLst/>
          </a:prstGeom>
        </p:spPr>
      </p:pic>
      <p:pic>
        <p:nvPicPr>
          <p:cNvPr id="11" name="Image 10" descr="Juste-au-bon-mome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78" y="1428736"/>
            <a:ext cx="1714482" cy="1714482"/>
          </a:xfrm>
          <a:prstGeom prst="rect">
            <a:avLst/>
          </a:prstGeom>
        </p:spPr>
      </p:pic>
      <p:pic>
        <p:nvPicPr>
          <p:cNvPr id="12" name="Image 11" descr="A-vot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992" y="1571612"/>
            <a:ext cx="1547812" cy="1547812"/>
          </a:xfrm>
          <a:prstGeom prst="rect">
            <a:avLst/>
          </a:prstGeom>
        </p:spPr>
      </p:pic>
      <p:pic>
        <p:nvPicPr>
          <p:cNvPr id="13" name="Image 12" descr="Un-renard-dans-mon-ecol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9190" y="1500174"/>
            <a:ext cx="1619250" cy="1619250"/>
          </a:xfrm>
          <a:prstGeom prst="rect">
            <a:avLst/>
          </a:prstGeom>
        </p:spPr>
      </p:pic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357158" y="3786190"/>
            <a:ext cx="8229600" cy="233997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u="sng" dirty="0" smtClean="0"/>
              <a:t>Consignes</a:t>
            </a:r>
          </a:p>
          <a:p>
            <a:pPr algn="ctr">
              <a:buNone/>
            </a:pPr>
            <a:r>
              <a:rPr lang="fr-FR" dirty="0" smtClean="0"/>
              <a:t>Indique à quel livre correspond chaque indice.</a:t>
            </a:r>
          </a:p>
          <a:p>
            <a:pPr algn="ctr">
              <a:buNone/>
            </a:pPr>
            <a:r>
              <a:rPr lang="fr-FR" dirty="0" smtClean="0"/>
              <a:t>Tu peux déplacer les images pour les associer.</a:t>
            </a:r>
          </a:p>
          <a:p>
            <a:pPr algn="ctr">
              <a:buNone/>
            </a:pPr>
            <a:r>
              <a:rPr lang="fr-FR" dirty="0" smtClean="0"/>
              <a:t>Surtout tu dois argumenter tes choix.  </a:t>
            </a:r>
          </a:p>
          <a:p>
            <a:pPr algn="ctr">
              <a:buNone/>
            </a:pPr>
            <a:endParaRPr lang="fr-FR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/>
          <p:cNvSpPr txBox="1"/>
          <p:nvPr/>
        </p:nvSpPr>
        <p:spPr>
          <a:xfrm>
            <a:off x="2357422" y="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INDICES « PERSONNAG</a:t>
            </a:r>
            <a:r>
              <a:rPr lang="fr-FR" sz="2400" dirty="0" smtClean="0"/>
              <a:t>E »</a:t>
            </a:r>
            <a:endParaRPr lang="fr-FR" sz="2400" dirty="0"/>
          </a:p>
        </p:txBody>
      </p:sp>
      <p:cxnSp>
        <p:nvCxnSpPr>
          <p:cNvPr id="27" name="Connecteur droit 26"/>
          <p:cNvCxnSpPr/>
          <p:nvPr/>
        </p:nvCxnSpPr>
        <p:spPr>
          <a:xfrm>
            <a:off x="142844" y="4071942"/>
            <a:ext cx="9001156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Pistache-et-Pop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572008"/>
            <a:ext cx="1571636" cy="1571636"/>
          </a:xfrm>
          <a:prstGeom prst="rect">
            <a:avLst/>
          </a:prstGeom>
        </p:spPr>
      </p:pic>
      <p:pic>
        <p:nvPicPr>
          <p:cNvPr id="17" name="Image 16" descr="Renard-Marcel-et-les-Poulett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4429132"/>
            <a:ext cx="1857373" cy="1857373"/>
          </a:xfrm>
          <a:prstGeom prst="rect">
            <a:avLst/>
          </a:prstGeom>
        </p:spPr>
      </p:pic>
      <p:pic>
        <p:nvPicPr>
          <p:cNvPr id="18" name="Image 17" descr="A-vot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4572008"/>
            <a:ext cx="1547812" cy="1547812"/>
          </a:xfrm>
          <a:prstGeom prst="rect">
            <a:avLst/>
          </a:prstGeom>
        </p:spPr>
      </p:pic>
      <p:pic>
        <p:nvPicPr>
          <p:cNvPr id="26" name="Image 25" descr="Un-renard-dans-mon-ecol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66" y="4429132"/>
            <a:ext cx="1785950" cy="1785950"/>
          </a:xfrm>
          <a:prstGeom prst="rect">
            <a:avLst/>
          </a:prstGeom>
        </p:spPr>
      </p:pic>
      <p:pic>
        <p:nvPicPr>
          <p:cNvPr id="28" name="Image 27" descr="Juste-au-bon-momen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768" y="4429132"/>
            <a:ext cx="1714482" cy="1714482"/>
          </a:xfrm>
          <a:prstGeom prst="rect">
            <a:avLst/>
          </a:prstGeom>
        </p:spPr>
      </p:pic>
      <p:pic>
        <p:nvPicPr>
          <p:cNvPr id="30" name="Image 29" descr="https://resize.elle.fr/original/var/oa/content/images/tests/original/316_test-167086961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8662" y="214290"/>
            <a:ext cx="2209800" cy="132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ZoneTexte 32"/>
          <p:cNvSpPr txBox="1"/>
          <p:nvPr/>
        </p:nvSpPr>
        <p:spPr>
          <a:xfrm>
            <a:off x="785786" y="1214423"/>
            <a:ext cx="26432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u="sng" dirty="0" smtClean="0">
                <a:hlinkClick r:id="rId8"/>
              </a:rPr>
              <a:t>https://www.youtube.com/watch?v=gfbboranEQk</a:t>
            </a:r>
            <a:endParaRPr lang="fr-FR" sz="900" dirty="0" smtClean="0"/>
          </a:p>
          <a:p>
            <a:endParaRPr lang="fr-FR" dirty="0"/>
          </a:p>
        </p:txBody>
      </p:sp>
      <p:pic>
        <p:nvPicPr>
          <p:cNvPr id="34" name="Image 33" descr="Informations plus précises - Ecureuil - Aventure en forêt - Notre forêt.  Incroyablement diversifiée.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29322" y="642918"/>
            <a:ext cx="27336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age 34" descr="Photo gratuite portrait animalier gros plan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00496" y="928670"/>
            <a:ext cx="117411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Image 35" descr="Small girl outline : plus de 15 095 illustrations et dessins de stock  libres de droits proposés sous licence | Shutterstock"/>
          <p:cNvPicPr/>
          <p:nvPr/>
        </p:nvPicPr>
        <p:blipFill>
          <a:blip r:embed="rId11"/>
          <a:srcRect b="7500"/>
          <a:stretch>
            <a:fillRect/>
          </a:stretch>
        </p:blipFill>
        <p:spPr bwMode="auto">
          <a:xfrm>
            <a:off x="428596" y="2214554"/>
            <a:ext cx="28956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Image 36" descr="https://krys-krys-storage.omn.proximis.com/Imagestorage/imagesSynchro/0/0/5d94852c2fef5aeef390ef2b3a1f9da3ec634312_upc_789495-1.jpe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00694" y="2857496"/>
            <a:ext cx="16668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/>
          <p:cNvSpPr txBox="1"/>
          <p:nvPr/>
        </p:nvSpPr>
        <p:spPr>
          <a:xfrm>
            <a:off x="2357422" y="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INDICES « LIEU</a:t>
            </a:r>
            <a:r>
              <a:rPr lang="fr-FR" sz="2400" dirty="0" smtClean="0"/>
              <a:t> »</a:t>
            </a:r>
            <a:endParaRPr lang="fr-FR" sz="2400" dirty="0"/>
          </a:p>
        </p:txBody>
      </p:sp>
      <p:cxnSp>
        <p:nvCxnSpPr>
          <p:cNvPr id="27" name="Connecteur droit 26"/>
          <p:cNvCxnSpPr/>
          <p:nvPr/>
        </p:nvCxnSpPr>
        <p:spPr>
          <a:xfrm>
            <a:off x="142844" y="4071942"/>
            <a:ext cx="9001156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Pistache-et-Pop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572008"/>
            <a:ext cx="1571636" cy="1571636"/>
          </a:xfrm>
          <a:prstGeom prst="rect">
            <a:avLst/>
          </a:prstGeom>
        </p:spPr>
      </p:pic>
      <p:pic>
        <p:nvPicPr>
          <p:cNvPr id="17" name="Image 16" descr="Renard-Marcel-et-les-Poulett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4429132"/>
            <a:ext cx="1857373" cy="1857373"/>
          </a:xfrm>
          <a:prstGeom prst="rect">
            <a:avLst/>
          </a:prstGeom>
        </p:spPr>
      </p:pic>
      <p:pic>
        <p:nvPicPr>
          <p:cNvPr id="18" name="Image 17" descr="A-vot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4572008"/>
            <a:ext cx="1547812" cy="1547812"/>
          </a:xfrm>
          <a:prstGeom prst="rect">
            <a:avLst/>
          </a:prstGeom>
        </p:spPr>
      </p:pic>
      <p:pic>
        <p:nvPicPr>
          <p:cNvPr id="26" name="Image 25" descr="Un-renard-dans-mon-ecol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66" y="4429132"/>
            <a:ext cx="1785950" cy="1785950"/>
          </a:xfrm>
          <a:prstGeom prst="rect">
            <a:avLst/>
          </a:prstGeom>
        </p:spPr>
      </p:pic>
      <p:pic>
        <p:nvPicPr>
          <p:cNvPr id="28" name="Image 27" descr="Juste-au-bon-momen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768" y="4429132"/>
            <a:ext cx="1714482" cy="1714482"/>
          </a:xfrm>
          <a:prstGeom prst="rect">
            <a:avLst/>
          </a:prstGeom>
        </p:spPr>
      </p:pic>
      <p:pic>
        <p:nvPicPr>
          <p:cNvPr id="15" name="Image 14" descr="Mont-Blanc — Wiktionnaire, le dictionnaire libre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1357298"/>
            <a:ext cx="229391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 descr="LES HAUTS DE POIX,Pédestre,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12" y="785794"/>
            <a:ext cx="204580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19" descr="Blaireau ou renard ? - Notre Nature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596" y="571480"/>
            <a:ext cx="24003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 20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72225" y="2500306"/>
            <a:ext cx="27717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 21" descr="Vecteurs et illustrations de Ecole en téléchargement gratuit | Freepik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4348" y="2357430"/>
            <a:ext cx="21717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/>
          <p:cNvSpPr txBox="1"/>
          <p:nvPr/>
        </p:nvSpPr>
        <p:spPr>
          <a:xfrm>
            <a:off x="2357422" y="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INDICES «</a:t>
            </a:r>
            <a:r>
              <a:rPr lang="fr-FR" sz="2400" b="1" smtClean="0"/>
              <a:t> CHRONOLOGIE</a:t>
            </a:r>
            <a:r>
              <a:rPr lang="fr-FR" sz="2400" dirty="0" smtClean="0"/>
              <a:t>»</a:t>
            </a:r>
            <a:endParaRPr lang="fr-FR" sz="2400" dirty="0"/>
          </a:p>
        </p:txBody>
      </p:sp>
      <p:cxnSp>
        <p:nvCxnSpPr>
          <p:cNvPr id="27" name="Connecteur droit 26"/>
          <p:cNvCxnSpPr/>
          <p:nvPr/>
        </p:nvCxnSpPr>
        <p:spPr>
          <a:xfrm>
            <a:off x="142844" y="4071942"/>
            <a:ext cx="9001156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Pistache-et-Pop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572008"/>
            <a:ext cx="1571636" cy="1571636"/>
          </a:xfrm>
          <a:prstGeom prst="rect">
            <a:avLst/>
          </a:prstGeom>
        </p:spPr>
      </p:pic>
      <p:pic>
        <p:nvPicPr>
          <p:cNvPr id="17" name="Image 16" descr="Renard-Marcel-et-les-Poulett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4429132"/>
            <a:ext cx="1857373" cy="1857373"/>
          </a:xfrm>
          <a:prstGeom prst="rect">
            <a:avLst/>
          </a:prstGeom>
        </p:spPr>
      </p:pic>
      <p:pic>
        <p:nvPicPr>
          <p:cNvPr id="18" name="Image 17" descr="A-vot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4572008"/>
            <a:ext cx="1547812" cy="1547812"/>
          </a:xfrm>
          <a:prstGeom prst="rect">
            <a:avLst/>
          </a:prstGeom>
        </p:spPr>
      </p:pic>
      <p:pic>
        <p:nvPicPr>
          <p:cNvPr id="26" name="Image 25" descr="Un-renard-dans-mon-ecol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66" y="4429132"/>
            <a:ext cx="1785950" cy="1785950"/>
          </a:xfrm>
          <a:prstGeom prst="rect">
            <a:avLst/>
          </a:prstGeom>
        </p:spPr>
      </p:pic>
      <p:pic>
        <p:nvPicPr>
          <p:cNvPr id="28" name="Image 27" descr="Juste-au-bon-momen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768" y="4429132"/>
            <a:ext cx="1714482" cy="1714482"/>
          </a:xfrm>
          <a:prstGeom prst="rect">
            <a:avLst/>
          </a:prstGeom>
        </p:spPr>
      </p:pic>
      <p:pic>
        <p:nvPicPr>
          <p:cNvPr id="15" name="Image 14" descr="https://m.media-amazon.com/images/I/71Ai7WaTwiL._AC_SL1500_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7572396" y="1785926"/>
            <a:ext cx="10572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 descr="Communauté - Mains en l'air - Vote à main levée"/>
          <p:cNvPicPr/>
          <p:nvPr/>
        </p:nvPicPr>
        <p:blipFill>
          <a:blip r:embed="rId8" cstate="print"/>
          <a:srcRect l="1948"/>
          <a:stretch>
            <a:fillRect/>
          </a:stretch>
        </p:blipFill>
        <p:spPr bwMode="auto">
          <a:xfrm>
            <a:off x="1571604" y="571480"/>
            <a:ext cx="29051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19" descr="Fiches animaux - L'écureuil roux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034" y="2143116"/>
            <a:ext cx="24003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 20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57884" y="642918"/>
            <a:ext cx="1565843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 21" descr="Photo libre de droit de Femme À La Recherche Dans Des Placards Vide banque  d'images et plus d'images libres de droit de Placard - Placard, Vide,  Pauvreté - iStock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357554" y="2214554"/>
            <a:ext cx="2271713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/>
          <p:cNvSpPr txBox="1"/>
          <p:nvPr/>
        </p:nvSpPr>
        <p:spPr>
          <a:xfrm>
            <a:off x="2357422" y="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INDICES « </a:t>
            </a:r>
            <a:r>
              <a:rPr lang="fr-FR" sz="2400" b="1" dirty="0" smtClean="0"/>
              <a:t>ACTION</a:t>
            </a:r>
            <a:r>
              <a:rPr lang="fr-FR" sz="2400" dirty="0" smtClean="0"/>
              <a:t>»</a:t>
            </a:r>
            <a:endParaRPr lang="fr-FR" sz="2400" dirty="0"/>
          </a:p>
        </p:txBody>
      </p:sp>
      <p:cxnSp>
        <p:nvCxnSpPr>
          <p:cNvPr id="27" name="Connecteur droit 26"/>
          <p:cNvCxnSpPr/>
          <p:nvPr/>
        </p:nvCxnSpPr>
        <p:spPr>
          <a:xfrm>
            <a:off x="142844" y="4071942"/>
            <a:ext cx="9001156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Pistache-et-Pop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572008"/>
            <a:ext cx="1571636" cy="1571636"/>
          </a:xfrm>
          <a:prstGeom prst="rect">
            <a:avLst/>
          </a:prstGeom>
        </p:spPr>
      </p:pic>
      <p:pic>
        <p:nvPicPr>
          <p:cNvPr id="17" name="Image 16" descr="Renard-Marcel-et-les-Poulett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4429132"/>
            <a:ext cx="1857373" cy="1857373"/>
          </a:xfrm>
          <a:prstGeom prst="rect">
            <a:avLst/>
          </a:prstGeom>
        </p:spPr>
      </p:pic>
      <p:pic>
        <p:nvPicPr>
          <p:cNvPr id="18" name="Image 17" descr="A-vot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4572008"/>
            <a:ext cx="1547812" cy="1547812"/>
          </a:xfrm>
          <a:prstGeom prst="rect">
            <a:avLst/>
          </a:prstGeom>
        </p:spPr>
      </p:pic>
      <p:pic>
        <p:nvPicPr>
          <p:cNvPr id="26" name="Image 25" descr="Un-renard-dans-mon-ecol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66" y="4429132"/>
            <a:ext cx="1785950" cy="1785950"/>
          </a:xfrm>
          <a:prstGeom prst="rect">
            <a:avLst/>
          </a:prstGeom>
        </p:spPr>
      </p:pic>
      <p:pic>
        <p:nvPicPr>
          <p:cNvPr id="28" name="Image 27" descr="Juste-au-bon-momen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768" y="4429132"/>
            <a:ext cx="1714482" cy="1714482"/>
          </a:xfrm>
          <a:prstGeom prst="rect">
            <a:avLst/>
          </a:prstGeom>
        </p:spPr>
      </p:pic>
      <p:pic>
        <p:nvPicPr>
          <p:cNvPr id="23" name="Image 22" descr="Sentiment à lire - l'amitié | Réseau des Bibliothèques Pays d'Uzès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428604"/>
            <a:ext cx="1871667" cy="129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 23" descr="L'observateur bienveillant… de moi - Étudiants - Université de Sherbrooke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9454" y="2571744"/>
            <a:ext cx="1166815" cy="130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age 24" descr="Urne de vote réglementaire empilable SAN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00826" y="428604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Image 28" descr="Brochure pour les maternelles, CP, CE1 distribuée par l’association Mémoire Traumatique et Victimologie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57620" y="1857364"/>
            <a:ext cx="2500330" cy="137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Image 30" descr="IMG 8459"/>
          <p:cNvPicPr/>
          <p:nvPr/>
        </p:nvPicPr>
        <p:blipFill>
          <a:blip r:embed="rId11" cstate="print"/>
          <a:srcRect r="10000"/>
          <a:stretch>
            <a:fillRect/>
          </a:stretch>
        </p:blipFill>
        <p:spPr bwMode="auto">
          <a:xfrm>
            <a:off x="1285852" y="2071678"/>
            <a:ext cx="16192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/>
          <p:cNvSpPr txBox="1"/>
          <p:nvPr/>
        </p:nvSpPr>
        <p:spPr>
          <a:xfrm>
            <a:off x="2357422" y="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INDICES « </a:t>
            </a:r>
            <a:r>
              <a:rPr lang="fr-FR" sz="2400" b="1" dirty="0" smtClean="0"/>
              <a:t>EXTRAIT</a:t>
            </a:r>
            <a:r>
              <a:rPr lang="fr-FR" sz="2400" dirty="0" smtClean="0"/>
              <a:t>»</a:t>
            </a:r>
            <a:endParaRPr lang="fr-FR" sz="2400" dirty="0"/>
          </a:p>
        </p:txBody>
      </p:sp>
      <p:cxnSp>
        <p:nvCxnSpPr>
          <p:cNvPr id="27" name="Connecteur droit 26"/>
          <p:cNvCxnSpPr/>
          <p:nvPr/>
        </p:nvCxnSpPr>
        <p:spPr>
          <a:xfrm>
            <a:off x="142844" y="4071942"/>
            <a:ext cx="9001156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Pistache-et-Pop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572008"/>
            <a:ext cx="1571636" cy="1571636"/>
          </a:xfrm>
          <a:prstGeom prst="rect">
            <a:avLst/>
          </a:prstGeom>
        </p:spPr>
      </p:pic>
      <p:pic>
        <p:nvPicPr>
          <p:cNvPr id="17" name="Image 16" descr="Renard-Marcel-et-les-Poulett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4429132"/>
            <a:ext cx="1857373" cy="1857373"/>
          </a:xfrm>
          <a:prstGeom prst="rect">
            <a:avLst/>
          </a:prstGeom>
        </p:spPr>
      </p:pic>
      <p:pic>
        <p:nvPicPr>
          <p:cNvPr id="18" name="Image 17" descr="A-vot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4572008"/>
            <a:ext cx="1547812" cy="1547812"/>
          </a:xfrm>
          <a:prstGeom prst="rect">
            <a:avLst/>
          </a:prstGeom>
        </p:spPr>
      </p:pic>
      <p:pic>
        <p:nvPicPr>
          <p:cNvPr id="26" name="Image 25" descr="Un-renard-dans-mon-ecol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66" y="4429132"/>
            <a:ext cx="1785950" cy="1785950"/>
          </a:xfrm>
          <a:prstGeom prst="rect">
            <a:avLst/>
          </a:prstGeom>
        </p:spPr>
      </p:pic>
      <p:pic>
        <p:nvPicPr>
          <p:cNvPr id="28" name="Image 27" descr="Juste-au-bon-momen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768" y="4429132"/>
            <a:ext cx="1714482" cy="1714482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5786446" y="2928934"/>
            <a:ext cx="257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/>
              <a:t>« - Bon, alors je viens avec toi. »</a:t>
            </a:r>
            <a:endParaRPr lang="fr-FR" sz="2400" dirty="0"/>
          </a:p>
        </p:txBody>
      </p:sp>
      <p:sp>
        <p:nvSpPr>
          <p:cNvPr id="24" name="ZoneTexte 23"/>
          <p:cNvSpPr txBox="1"/>
          <p:nvPr/>
        </p:nvSpPr>
        <p:spPr>
          <a:xfrm>
            <a:off x="428596" y="571480"/>
            <a:ext cx="2786082" cy="1200329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i="1" dirty="0" smtClean="0"/>
              <a:t>« Et là ! Surprise ! Dans son sac il y a un peu de tout […] »</a:t>
            </a:r>
            <a:endParaRPr lang="fr-FR" sz="2400" dirty="0"/>
          </a:p>
        </p:txBody>
      </p:sp>
      <p:sp>
        <p:nvSpPr>
          <p:cNvPr id="25" name="ZoneTexte 24"/>
          <p:cNvSpPr txBox="1"/>
          <p:nvPr/>
        </p:nvSpPr>
        <p:spPr>
          <a:xfrm>
            <a:off x="357158" y="2928934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/>
              <a:t>« Ca alors…C’est drôlement bien trouvé ! »</a:t>
            </a:r>
            <a:endParaRPr lang="fr-FR" sz="2400" dirty="0"/>
          </a:p>
        </p:txBody>
      </p:sp>
      <p:sp>
        <p:nvSpPr>
          <p:cNvPr id="29" name="ZoneTexte 28"/>
          <p:cNvSpPr txBox="1"/>
          <p:nvPr/>
        </p:nvSpPr>
        <p:spPr>
          <a:xfrm>
            <a:off x="5500694" y="642918"/>
            <a:ext cx="3500462" cy="1200329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i="1" dirty="0" smtClean="0"/>
              <a:t>« Elle m’a pris dans ses bras et je me suis senti mieux. »</a:t>
            </a:r>
            <a:endParaRPr lang="fr-FR" sz="2400" dirty="0"/>
          </a:p>
        </p:txBody>
      </p:sp>
      <p:sp>
        <p:nvSpPr>
          <p:cNvPr id="30" name="ZoneTexte 29"/>
          <p:cNvSpPr txBox="1"/>
          <p:nvPr/>
        </p:nvSpPr>
        <p:spPr>
          <a:xfrm>
            <a:off x="2500298" y="1928802"/>
            <a:ext cx="3571900" cy="830997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« Tu vas passer tout l’hiver dans ton arbre ? » </a:t>
            </a:r>
            <a:endParaRPr lang="fr-FR" sz="2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/>
          <p:cNvSpPr txBox="1"/>
          <p:nvPr/>
        </p:nvSpPr>
        <p:spPr>
          <a:xfrm>
            <a:off x="2357422" y="0"/>
            <a:ext cx="4786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INDICES « </a:t>
            </a:r>
            <a:r>
              <a:rPr lang="fr-FR" sz="2400" b="1" dirty="0" smtClean="0"/>
              <a:t>LIVRE EN RESEAU – AMBIANCE</a:t>
            </a:r>
            <a:r>
              <a:rPr lang="fr-FR" sz="2400" dirty="0" smtClean="0"/>
              <a:t>»</a:t>
            </a:r>
            <a:endParaRPr lang="fr-FR" sz="2400" dirty="0"/>
          </a:p>
        </p:txBody>
      </p:sp>
      <p:cxnSp>
        <p:nvCxnSpPr>
          <p:cNvPr id="27" name="Connecteur droit 26"/>
          <p:cNvCxnSpPr/>
          <p:nvPr/>
        </p:nvCxnSpPr>
        <p:spPr>
          <a:xfrm>
            <a:off x="142844" y="4071942"/>
            <a:ext cx="9001156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Pistache-et-Pop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572008"/>
            <a:ext cx="1571636" cy="1571636"/>
          </a:xfrm>
          <a:prstGeom prst="rect">
            <a:avLst/>
          </a:prstGeom>
        </p:spPr>
      </p:pic>
      <p:pic>
        <p:nvPicPr>
          <p:cNvPr id="17" name="Image 16" descr="Renard-Marcel-et-les-Poulett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4429132"/>
            <a:ext cx="1857373" cy="1857373"/>
          </a:xfrm>
          <a:prstGeom prst="rect">
            <a:avLst/>
          </a:prstGeom>
        </p:spPr>
      </p:pic>
      <p:pic>
        <p:nvPicPr>
          <p:cNvPr id="18" name="Image 17" descr="A-vot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4572008"/>
            <a:ext cx="1547812" cy="1547812"/>
          </a:xfrm>
          <a:prstGeom prst="rect">
            <a:avLst/>
          </a:prstGeom>
        </p:spPr>
      </p:pic>
      <p:pic>
        <p:nvPicPr>
          <p:cNvPr id="26" name="Image 25" descr="Un-renard-dans-mon-ecol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66" y="4429132"/>
            <a:ext cx="1785950" cy="1785950"/>
          </a:xfrm>
          <a:prstGeom prst="rect">
            <a:avLst/>
          </a:prstGeom>
        </p:spPr>
      </p:pic>
      <p:pic>
        <p:nvPicPr>
          <p:cNvPr id="28" name="Image 27" descr="Juste-au-bon-momen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768" y="4429132"/>
            <a:ext cx="1714482" cy="1714482"/>
          </a:xfrm>
          <a:prstGeom prst="rect">
            <a:avLst/>
          </a:prstGeom>
        </p:spPr>
      </p:pic>
      <p:pic>
        <p:nvPicPr>
          <p:cNvPr id="23" name="Image 22" descr="Hulul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43042" y="2071678"/>
            <a:ext cx="1428760" cy="1831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 23" descr="La véritable histoire de King Kong - Éditions Sarbacane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206" y="571480"/>
            <a:ext cx="1143008" cy="163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age 24" descr="38 600+ Méfiance Illustrations, graphiques vectoriels libre de droits et  Clip Art - iStock | Défiance, Doute, Peur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472" y="500042"/>
            <a:ext cx="15335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Image 29" descr="Le Voleur de poule - 1"/>
          <p:cNvPicPr/>
          <p:nvPr/>
        </p:nvPicPr>
        <p:blipFill>
          <a:blip r:embed="rId10"/>
          <a:srcRect t="20588" b="21176"/>
          <a:stretch>
            <a:fillRect/>
          </a:stretch>
        </p:blipFill>
        <p:spPr bwMode="auto">
          <a:xfrm>
            <a:off x="3714744" y="1071546"/>
            <a:ext cx="24479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Image 30" descr="Les histoires qui font peur peuvent-elles être bénéfiques pour les enfants  entre 7 et 10 ans ? | Milan jeunesse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57818" y="2500306"/>
            <a:ext cx="25908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58</Words>
  <Application>Microsoft Office PowerPoint</Application>
  <PresentationFormat>Affichage à l'écran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INDICES EN FAMILLE</vt:lpstr>
      <vt:lpstr>INDICES EN FAMILLE</vt:lpstr>
      <vt:lpstr>Diapositive 3</vt:lpstr>
      <vt:lpstr>Diapositive 4</vt:lpstr>
      <vt:lpstr>Diapositive 5</vt:lpstr>
      <vt:lpstr>Diapositive 6</vt:lpstr>
      <vt:lpstr>Diapositive 7</vt:lpstr>
      <vt:lpstr>Diapositive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Windows</dc:creator>
  <cp:lastModifiedBy>Utilisateur Windows</cp:lastModifiedBy>
  <cp:revision>43</cp:revision>
  <dcterms:created xsi:type="dcterms:W3CDTF">2022-01-04T13:08:18Z</dcterms:created>
  <dcterms:modified xsi:type="dcterms:W3CDTF">2024-02-19T13:04:57Z</dcterms:modified>
</cp:coreProperties>
</file>