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2" r:id="rId4"/>
    <p:sldId id="275" r:id="rId5"/>
    <p:sldId id="276" r:id="rId6"/>
    <p:sldId id="277" r:id="rId7"/>
    <p:sldId id="278" r:id="rId8"/>
    <p:sldId id="279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gif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12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3.jpe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12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9.jpeg"/><Relationship Id="rId5" Type="http://schemas.openxmlformats.org/officeDocument/2006/relationships/image" Target="../media/image4.jpeg"/><Relationship Id="rId10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12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8.jpeg"/><Relationship Id="rId5" Type="http://schemas.openxmlformats.org/officeDocument/2006/relationships/image" Target="../media/image4.jpeg"/><Relationship Id="rId10" Type="http://schemas.openxmlformats.org/officeDocument/2006/relationships/image" Target="../media/image27.jpeg"/><Relationship Id="rId4" Type="http://schemas.openxmlformats.org/officeDocument/2006/relationships/image" Target="../media/image9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12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4.jpeg"/><Relationship Id="rId5" Type="http://schemas.openxmlformats.org/officeDocument/2006/relationships/image" Target="../media/image4.jpeg"/><Relationship Id="rId10" Type="http://schemas.openxmlformats.org/officeDocument/2006/relationships/image" Target="../media/image33.jpeg"/><Relationship Id="rId4" Type="http://schemas.openxmlformats.org/officeDocument/2006/relationships/image" Target="../media/image9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pic>
        <p:nvPicPr>
          <p:cNvPr id="11" name="Image 10" descr="Le-ciel-de-Sam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1643074" cy="1643074"/>
          </a:xfrm>
          <a:prstGeom prst="rect">
            <a:avLst/>
          </a:prstGeom>
        </p:spPr>
      </p:pic>
      <p:pic>
        <p:nvPicPr>
          <p:cNvPr id="12" name="Image 11" descr="La-fille-en-poils-de-ch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571612"/>
            <a:ext cx="1110169" cy="1643050"/>
          </a:xfrm>
          <a:prstGeom prst="rect">
            <a:avLst/>
          </a:prstGeom>
        </p:spPr>
      </p:pic>
      <p:pic>
        <p:nvPicPr>
          <p:cNvPr id="13" name="Image 12" descr="Leina-et-le-Seigneur-des-Amani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428736"/>
            <a:ext cx="1857388" cy="1857388"/>
          </a:xfrm>
          <a:prstGeom prst="rect">
            <a:avLst/>
          </a:prstGeom>
        </p:spPr>
      </p:pic>
      <p:pic>
        <p:nvPicPr>
          <p:cNvPr id="14" name="Image 13" descr="Vacances-au-chalet-mau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71612"/>
            <a:ext cx="1690688" cy="1690688"/>
          </a:xfrm>
          <a:prstGeom prst="rect">
            <a:avLst/>
          </a:prstGeom>
        </p:spPr>
      </p:pic>
      <p:pic>
        <p:nvPicPr>
          <p:cNvPr id="15" name="Image 14" descr="Le-Secret-d-Ily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1571612"/>
            <a:ext cx="1690688" cy="1690688"/>
          </a:xfrm>
          <a:prstGeom prst="rect">
            <a:avLst/>
          </a:prstGeom>
        </p:spPr>
      </p:pic>
      <p:pic>
        <p:nvPicPr>
          <p:cNvPr id="16" name="Image 15" descr="Enterrer-la-lu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58" y="1500174"/>
            <a:ext cx="1643042" cy="1643042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357158" y="3786190"/>
            <a:ext cx="8229600" cy="2339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PERSONNAGE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LIEU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CHRONOLOGIE»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ACTION 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EXTRAIT»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LIVRE EN RESEAU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30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b="1" dirty="0" smtClean="0"/>
              <a:t>Six diapos présentent des familles d’indices.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Déplace les indices et place-les à côté des livres auxquels ils renvoient. Argumente tes choix.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2400" i="1" dirty="0" smtClean="0">
                <a:solidFill>
                  <a:srgbClr val="FF0000"/>
                </a:solidFill>
              </a:rPr>
              <a:t>Attention !</a:t>
            </a:r>
          </a:p>
          <a:p>
            <a:pPr>
              <a:buNone/>
            </a:pPr>
            <a:r>
              <a:rPr lang="fr-FR" sz="2400" i="1" dirty="0" smtClean="0">
                <a:solidFill>
                  <a:srgbClr val="FF0000"/>
                </a:solidFill>
              </a:rPr>
              <a:t>Les CM2 travaillent sur cinq livres (un indice pourra être mis à part).</a:t>
            </a:r>
          </a:p>
          <a:p>
            <a:pPr>
              <a:buNone/>
            </a:pPr>
            <a:r>
              <a:rPr lang="fr-FR" sz="2400" i="1" dirty="0" smtClean="0">
                <a:solidFill>
                  <a:srgbClr val="FF0000"/>
                </a:solidFill>
              </a:rPr>
              <a:t>Les collégiens travaillent sur six livres (tous les indices doivent être argumentés).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PERSONNAGE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Le-ciel-de-Sa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636"/>
            <a:ext cx="1357290" cy="1357290"/>
          </a:xfrm>
          <a:prstGeom prst="rect">
            <a:avLst/>
          </a:prstGeom>
        </p:spPr>
      </p:pic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7" name="Image 26" descr="Enterrer-la-lu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4929198"/>
            <a:ext cx="1357290" cy="1357290"/>
          </a:xfrm>
          <a:prstGeom prst="rect">
            <a:avLst/>
          </a:prstGeom>
        </p:spPr>
      </p:pic>
      <p:pic>
        <p:nvPicPr>
          <p:cNvPr id="28" name="Image 27" descr="Condition des femmes en Inde — Wikipédi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857232"/>
            <a:ext cx="1712916" cy="12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Ornithologie : une science participative, accessible à tous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2857496"/>
            <a:ext cx="1928825" cy="121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Environnement. La loutre d'Europe, discrète habitante du Thouet - Saumur  Kiosqu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2857496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 descr="Jaquette du film Mowgli : la légende de la jungle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2285992"/>
            <a:ext cx="1485900" cy="200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 descr="Quel équipement pour observer les oiseaux confortablement ?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430" y="928670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Cadrans solaires : étoiles - cs_etoiles.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6" name="AutoShape 4" descr="Cadrans solaires : étoiles - cs_etoiles.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http://michel.lalos.free.fr/cadrans_solaires/doc_cadrans/etoiles/etoile_6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714356"/>
            <a:ext cx="1104032" cy="1214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«LIEU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Le-ciel-de-Sa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636"/>
            <a:ext cx="1357290" cy="1357290"/>
          </a:xfrm>
          <a:prstGeom prst="rect">
            <a:avLst/>
          </a:prstGeom>
        </p:spPr>
      </p:pic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7" name="Image 26" descr="Enterrer-la-lu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4929198"/>
            <a:ext cx="1357290" cy="1357290"/>
          </a:xfrm>
          <a:prstGeom prst="rect">
            <a:avLst/>
          </a:prstGeom>
        </p:spPr>
      </p:pic>
      <p:pic>
        <p:nvPicPr>
          <p:cNvPr id="10" name="Image 9" descr="Le marais des Trois-Vaches à Amiens 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7" y="2613025"/>
            <a:ext cx="2447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a cabane de Coal Lake - vivre ailleurs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2500306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Dans les carrières d'Arras, 20 km de tunnels creusés en 14‑18 pour  surprendre l'ennemi - Edition du soir Ouest-France - 30/08/2019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2571744"/>
            <a:ext cx="2543175" cy="169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pensionnats et internats suisse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3636" y="642918"/>
            <a:ext cx="2667000" cy="145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la Vigne, Cantal, France | Watercolor landscape, Art and architecture,  Travel art journal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10" y="642918"/>
            <a:ext cx="19754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Nadia in West Bengal goes Churu way, achieves open defecation-free ta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54" y="642918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«CHRONOLOGIE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Le-ciel-de-Sa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636"/>
            <a:ext cx="1357290" cy="1357290"/>
          </a:xfrm>
          <a:prstGeom prst="rect">
            <a:avLst/>
          </a:prstGeom>
        </p:spPr>
      </p:pic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7" name="Image 26" descr="Enterrer-la-lu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4929198"/>
            <a:ext cx="1357290" cy="135729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929454" y="1214422"/>
            <a:ext cx="200026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12 ANS</a:t>
            </a:r>
            <a:endParaRPr lang="fr-FR" sz="4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643306" y="2571744"/>
            <a:ext cx="2071702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2024</a:t>
            </a:r>
          </a:p>
          <a:p>
            <a:pPr algn="ctr"/>
            <a:r>
              <a:rPr lang="fr-FR" sz="4400" b="1" dirty="0" smtClean="0"/>
              <a:t>1944</a:t>
            </a:r>
            <a:endParaRPr lang="fr-FR" sz="4400" b="1" dirty="0"/>
          </a:p>
        </p:txBody>
      </p:sp>
      <p:pic>
        <p:nvPicPr>
          <p:cNvPr id="12" name="Image 11" descr="https://medias.lavie.fr/api/v1/images/view/60bde0aa8fe56f019d7525e7/width_1000/image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2714620"/>
            <a:ext cx="249279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Disparition inquiétante : alerte levée - Le journal du Gers: Journal  d'actualités en ligne et en continu traitant de l'actu d'Auch et du Gers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1000108"/>
            <a:ext cx="2235200" cy="9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Faire du chien de traineau en Laponie : infos pratiques | 66°Nord le Blo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571744"/>
            <a:ext cx="245384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71472" y="1071546"/>
            <a:ext cx="207170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6 MOIS</a:t>
            </a:r>
            <a:endParaRPr lang="fr-FR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</a:t>
            </a:r>
            <a:r>
              <a:rPr lang="fr-FR" sz="2400" b="1" dirty="0" smtClean="0"/>
              <a:t>«ACTION</a:t>
            </a:r>
            <a:r>
              <a:rPr lang="fr-FR" sz="2400" b="1" dirty="0" smtClean="0"/>
              <a:t> 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Le-ciel-de-Sa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636"/>
            <a:ext cx="1357290" cy="1357290"/>
          </a:xfrm>
          <a:prstGeom prst="rect">
            <a:avLst/>
          </a:prstGeom>
        </p:spPr>
      </p:pic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7" name="Image 26" descr="Enterrer-la-lu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4929198"/>
            <a:ext cx="1357290" cy="1357290"/>
          </a:xfrm>
          <a:prstGeom prst="rect">
            <a:avLst/>
          </a:prstGeom>
        </p:spPr>
      </p:pic>
      <p:pic>
        <p:nvPicPr>
          <p:cNvPr id="17" name="Image 16" descr="Cartes De Voyance : Apprenez A Mieux Les Comprendre - Forbes Franc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2857496"/>
            <a:ext cx="2162181" cy="144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Peigne en os peigne en os véritable sculpté fait à la main - Etsy Franc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857232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 descr="Contes de Perrault (éd. 1902)/La Barbe-Bleue - Wikisource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785794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Tschäggättä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16" y="785794"/>
            <a:ext cx="2286016" cy="143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Poster for Sale avec l'œuvre « Illustration aquarelle de femme scientifique  travaillant dans le laboratoire » de l'artiste Danielleroyer | Redbubble"/>
          <p:cNvPicPr/>
          <p:nvPr/>
        </p:nvPicPr>
        <p:blipFill>
          <a:blip r:embed="rId12" cstate="print"/>
          <a:srcRect b="16733"/>
          <a:stretch>
            <a:fillRect/>
          </a:stretch>
        </p:blipFill>
        <p:spPr bwMode="auto">
          <a:xfrm>
            <a:off x="6286512" y="2428868"/>
            <a:ext cx="17907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Inde: une victime de viol brûlée vive après le jugement du conseil de  village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596" y="3000372"/>
            <a:ext cx="2128842" cy="116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</a:t>
            </a:r>
            <a:r>
              <a:rPr lang="fr-FR" sz="2400" b="1" dirty="0" smtClean="0"/>
              <a:t>«EXTRAIT»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Le-ciel-de-Sa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636"/>
            <a:ext cx="1357290" cy="1357290"/>
          </a:xfrm>
          <a:prstGeom prst="rect">
            <a:avLst/>
          </a:prstGeom>
        </p:spPr>
      </p:pic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7" name="Image 26" descr="Enterrer-la-lu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4929198"/>
            <a:ext cx="1357290" cy="135729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14282" y="928670"/>
            <a:ext cx="292892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« Il était très riche à l’intérieur. Mais très secret pour l’extérieur. »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14678" y="2357430"/>
            <a:ext cx="257176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« Petite Fille, Petite Fille…</a:t>
            </a:r>
            <a:endParaRPr lang="fr-FR" sz="2400" dirty="0" smtClean="0"/>
          </a:p>
          <a:p>
            <a:r>
              <a:rPr lang="fr-FR" sz="2400" b="1" i="1" dirty="0" smtClean="0"/>
              <a:t>Les souvenirs sont de pesants colis…</a:t>
            </a:r>
            <a:r>
              <a:rPr lang="fr-FR" sz="2400" b="1" dirty="0" smtClean="0"/>
              <a:t> »</a:t>
            </a:r>
            <a:endParaRPr lang="fr-FR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072198" y="857232"/>
            <a:ext cx="271464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« </a:t>
            </a:r>
            <a:r>
              <a:rPr lang="fr-FR" sz="2400" b="1" i="1" dirty="0" smtClean="0"/>
              <a:t>Tout ça va servir à chasser la Honte</a:t>
            </a:r>
            <a:r>
              <a:rPr lang="fr-FR" sz="2400" b="1" dirty="0" smtClean="0"/>
              <a:t> »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357554" y="785794"/>
            <a:ext cx="24288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«  Maudite soit cette ville, </a:t>
            </a:r>
            <a:r>
              <a:rPr lang="fr-FR" sz="2400" b="1" i="1" dirty="0" err="1" smtClean="0"/>
              <a:t>kurr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kurr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kurr</a:t>
            </a:r>
            <a:r>
              <a:rPr lang="fr-FR" sz="2400" b="1" i="1" dirty="0" smtClean="0"/>
              <a:t> ! »</a:t>
            </a:r>
            <a:endParaRPr lang="fr-FR" sz="2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28596" y="2928934"/>
            <a:ext cx="235745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« La montagne c’est chez moi, c’est en moi. »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000760" y="2000240"/>
            <a:ext cx="300039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« …</a:t>
            </a:r>
            <a:r>
              <a:rPr lang="fr-FR" sz="2400" b="1" i="1" dirty="0" smtClean="0"/>
              <a:t>quand </a:t>
            </a:r>
            <a:r>
              <a:rPr lang="fr-FR" sz="2400" b="1" i="1" dirty="0" smtClean="0"/>
              <a:t>tout espoir semble perdu, la flamme de l’humanité continue de briller de la plus belle des manières</a:t>
            </a:r>
            <a:r>
              <a:rPr lang="fr-FR" sz="2400" b="1" i="1" dirty="0" smtClean="0"/>
              <a:t>….. »</a:t>
            </a:r>
            <a:endParaRPr lang="fr-FR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</a:t>
            </a:r>
            <a:r>
              <a:rPr lang="fr-FR" sz="2400" b="1" dirty="0" smtClean="0"/>
              <a:t>«RESEAU»</a:t>
            </a:r>
            <a:endParaRPr lang="fr-FR" sz="2400" b="1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Le-ciel-de-Sa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636"/>
            <a:ext cx="1357290" cy="1357290"/>
          </a:xfrm>
          <a:prstGeom prst="rect">
            <a:avLst/>
          </a:prstGeom>
        </p:spPr>
      </p:pic>
      <p:pic>
        <p:nvPicPr>
          <p:cNvPr id="23" name="Image 22" descr="La-fille-en-poils-de-ch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636"/>
            <a:ext cx="917093" cy="1357298"/>
          </a:xfrm>
          <a:prstGeom prst="rect">
            <a:avLst/>
          </a:prstGeom>
        </p:spPr>
      </p:pic>
      <p:pic>
        <p:nvPicPr>
          <p:cNvPr id="24" name="Image 23" descr="Leina-et-le-Seigneur-des-Amani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857760"/>
            <a:ext cx="1428760" cy="1428760"/>
          </a:xfrm>
          <a:prstGeom prst="rect">
            <a:avLst/>
          </a:prstGeom>
        </p:spPr>
      </p:pic>
      <p:pic>
        <p:nvPicPr>
          <p:cNvPr id="25" name="Image 24" descr="Vacances-au-chalet-mau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929198"/>
            <a:ext cx="1357322" cy="1357322"/>
          </a:xfrm>
          <a:prstGeom prst="rect">
            <a:avLst/>
          </a:prstGeom>
        </p:spPr>
      </p:pic>
      <p:pic>
        <p:nvPicPr>
          <p:cNvPr id="26" name="Image 25" descr="Le-Secret-d-Ily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929198"/>
            <a:ext cx="1357322" cy="1357322"/>
          </a:xfrm>
          <a:prstGeom prst="rect">
            <a:avLst/>
          </a:prstGeom>
        </p:spPr>
      </p:pic>
      <p:pic>
        <p:nvPicPr>
          <p:cNvPr id="27" name="Image 26" descr="Enterrer-la-lu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4929198"/>
            <a:ext cx="1357290" cy="1357290"/>
          </a:xfrm>
          <a:prstGeom prst="rect">
            <a:avLst/>
          </a:prstGeom>
        </p:spPr>
      </p:pic>
      <p:pic>
        <p:nvPicPr>
          <p:cNvPr id="17" name="Image 16" descr="la prédiction de Nadia - broché - Marie Desplechin - Achat Livre | fnac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642918"/>
            <a:ext cx="12256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https://pictures.abebooks.com/isbn/9782070651900-fr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2285992"/>
            <a:ext cx="1171578" cy="19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Orphée - Et la morsure du serpent - 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71480"/>
            <a:ext cx="1857388" cy="19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Peur dans la neige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785794"/>
            <a:ext cx="1757368" cy="17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 descr="Rouge Braise - 1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2571744"/>
            <a:ext cx="1724031" cy="172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Malala - pour le droit des filles a l'education - 1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40" y="2571744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92</Words>
  <Application>Microsoft Office PowerPoint</Application>
  <PresentationFormat>Affichage à l'écran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INDICES EN FAMILLE</vt:lpstr>
      <vt:lpstr>Consignes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51</cp:revision>
  <dcterms:created xsi:type="dcterms:W3CDTF">2022-01-04T13:08:18Z</dcterms:created>
  <dcterms:modified xsi:type="dcterms:W3CDTF">2024-02-05T10:56:15Z</dcterms:modified>
</cp:coreProperties>
</file>