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680" cy="681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emf"/><Relationship Id="rId7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4" descr="E:\Documents\LIRE\20-LIRE-Jurys\prix-litteraire-livres-magazine-497329.jpg"/>
          <p:cNvPicPr/>
          <p:nvPr/>
        </p:nvPicPr>
        <p:blipFill>
          <a:blip r:embed="rId2"/>
          <a:stretch/>
        </p:blipFill>
        <p:spPr>
          <a:xfrm>
            <a:off x="539826" y="396607"/>
            <a:ext cx="4649118" cy="3106757"/>
          </a:xfrm>
          <a:prstGeom prst="rect">
            <a:avLst/>
          </a:prstGeom>
          <a:ln w="0">
            <a:noFill/>
          </a:ln>
        </p:spPr>
      </p:pic>
      <p:pic>
        <p:nvPicPr>
          <p:cNvPr id="39" name="Image 3"/>
          <p:cNvPicPr/>
          <p:nvPr/>
        </p:nvPicPr>
        <p:blipFill>
          <a:blip r:embed="rId3"/>
          <a:stretch/>
        </p:blipFill>
        <p:spPr>
          <a:xfrm>
            <a:off x="198301" y="5629619"/>
            <a:ext cx="2610999" cy="1041094"/>
          </a:xfrm>
          <a:prstGeom prst="rect">
            <a:avLst/>
          </a:prstGeom>
          <a:ln w="9525">
            <a:noFill/>
          </a:ln>
        </p:spPr>
      </p:pic>
      <p:sp>
        <p:nvSpPr>
          <p:cNvPr id="40" name="Rectangle 1"/>
          <p:cNvSpPr/>
          <p:nvPr/>
        </p:nvSpPr>
        <p:spPr>
          <a:xfrm>
            <a:off x="0" y="3901871"/>
            <a:ext cx="9144000" cy="13705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numCol="1" spcCol="0" anchor="ctr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8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PRIX DU JURY DE LITTÉRATURE</a:t>
            </a:r>
            <a:endParaRPr lang="fr-FR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8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Cité </a:t>
            </a:r>
            <a:r>
              <a:rPr lang="fr-FR" sz="2800" b="1" strike="noStrike" spc="-1" dirty="0" smtClean="0">
                <a:solidFill>
                  <a:srgbClr val="000000"/>
                </a:solidFill>
                <a:latin typeface="Calibri"/>
                <a:ea typeface="Times New Roman"/>
              </a:rPr>
              <a:t>Éducative - </a:t>
            </a:r>
            <a:r>
              <a:rPr lang="fr-FR" sz="28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Le </a:t>
            </a:r>
            <a:r>
              <a:rPr lang="fr-FR" sz="2800" b="1" strike="noStrike" spc="-1" dirty="0" smtClean="0">
                <a:solidFill>
                  <a:srgbClr val="000000"/>
                </a:solidFill>
                <a:latin typeface="Calibri"/>
                <a:ea typeface="Times New Roman"/>
              </a:rPr>
              <a:t>Havre</a:t>
            </a:r>
            <a:endParaRPr lang="fr-FR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8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Juin </a:t>
            </a:r>
            <a:r>
              <a:rPr lang="fr-FR" sz="2800" b="1" strike="noStrike" spc="-1" dirty="0" smtClean="0">
                <a:solidFill>
                  <a:srgbClr val="000000"/>
                </a:solidFill>
                <a:latin typeface="Calibri"/>
                <a:ea typeface="Times New Roman"/>
              </a:rPr>
              <a:t>2024</a:t>
            </a:r>
            <a:endParaRPr lang="fr-FR" sz="2800" b="0" strike="noStrike" spc="-1" dirty="0">
              <a:latin typeface="Arial"/>
            </a:endParaRPr>
          </a:p>
        </p:txBody>
      </p:sp>
      <p:sp>
        <p:nvSpPr>
          <p:cNvPr id="41" name="ZoneTexte 4"/>
          <p:cNvSpPr/>
          <p:nvPr/>
        </p:nvSpPr>
        <p:spPr>
          <a:xfrm>
            <a:off x="5944197" y="1718033"/>
            <a:ext cx="2582857" cy="76798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44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NIVEAU </a:t>
            </a:r>
            <a:r>
              <a:rPr lang="fr-FR" sz="44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r>
              <a:rPr lang="fr-FR" sz="32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42" name="Picture 2" descr="E:\Documents\LIRE\20-LIRE-Jurys\2021-Projet Wallon-Moullin\logo cité.jpg"/>
          <p:cNvPicPr/>
          <p:nvPr/>
        </p:nvPicPr>
        <p:blipFill>
          <a:blip r:embed="rId4"/>
          <a:stretch/>
        </p:blipFill>
        <p:spPr>
          <a:xfrm>
            <a:off x="6598475" y="5858640"/>
            <a:ext cx="2297160" cy="9993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1"/>
          <p:cNvSpPr/>
          <p:nvPr/>
        </p:nvSpPr>
        <p:spPr>
          <a:xfrm>
            <a:off x="0" y="2160"/>
            <a:ext cx="9143280" cy="517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800" b="1" strike="noStrike" spc="-1">
                <a:solidFill>
                  <a:srgbClr val="000000"/>
                </a:solidFill>
                <a:latin typeface="Calibri"/>
                <a:ea typeface="Times New Roman"/>
              </a:rPr>
              <a:t>LES LIVRES EN COMPÉTITION </a:t>
            </a:r>
            <a:endParaRPr lang="fr-FR" sz="2800" b="0" strike="noStrike" spc="-1">
              <a:latin typeface="Arial"/>
            </a:endParaRPr>
          </a:p>
        </p:txBody>
      </p:sp>
      <p:pic>
        <p:nvPicPr>
          <p:cNvPr id="45" name="Picture 2" descr="E:\Documents\LIRE\20-LIRE-Jurys\2021-Projet Wallon-Moullin\logo cité.jpg"/>
          <p:cNvPicPr/>
          <p:nvPr/>
        </p:nvPicPr>
        <p:blipFill>
          <a:blip r:embed="rId2"/>
          <a:stretch/>
        </p:blipFill>
        <p:spPr>
          <a:xfrm>
            <a:off x="7338600" y="6072120"/>
            <a:ext cx="1804680" cy="785160"/>
          </a:xfrm>
          <a:prstGeom prst="rect">
            <a:avLst/>
          </a:prstGeom>
          <a:ln w="0">
            <a:noFill/>
          </a:ln>
        </p:spPr>
      </p:pic>
      <p:pic>
        <p:nvPicPr>
          <p:cNvPr id="46" name="Image 7"/>
          <p:cNvPicPr/>
          <p:nvPr/>
        </p:nvPicPr>
        <p:blipFill>
          <a:blip r:embed="rId3"/>
          <a:stretch/>
        </p:blipFill>
        <p:spPr>
          <a:xfrm>
            <a:off x="0" y="6143760"/>
            <a:ext cx="1999440" cy="713520"/>
          </a:xfrm>
          <a:prstGeom prst="rect">
            <a:avLst/>
          </a:prstGeom>
          <a:ln w="9525">
            <a:noFill/>
          </a:ln>
        </p:spPr>
      </p:pic>
      <p:pic>
        <p:nvPicPr>
          <p:cNvPr id="1026" name="Picture 2" descr="E:\Documents\LIRE\LIRE-IMAGES\Premières couverture traitées\Les-yeux-de-la-fore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5502" y="1035585"/>
            <a:ext cx="2566931" cy="2566931"/>
          </a:xfrm>
          <a:prstGeom prst="rect">
            <a:avLst/>
          </a:prstGeom>
          <a:noFill/>
        </p:spPr>
      </p:pic>
      <p:pic>
        <p:nvPicPr>
          <p:cNvPr id="1027" name="Picture 3" descr="E:\Documents\LIRE\LIRE-IMAGES\Premières couverture traitées\Oscar-et-Alber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73088" y="994271"/>
            <a:ext cx="2621785" cy="2621785"/>
          </a:xfrm>
          <a:prstGeom prst="rect">
            <a:avLst/>
          </a:prstGeom>
          <a:noFill/>
        </p:spPr>
      </p:pic>
      <p:pic>
        <p:nvPicPr>
          <p:cNvPr id="1028" name="Picture 4" descr="E:\Documents\LIRE\LIRE-IMAGES\Premières couverture traitées\L-arret-de-bu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02725" y="914399"/>
            <a:ext cx="2467549" cy="2467549"/>
          </a:xfrm>
          <a:prstGeom prst="rect">
            <a:avLst/>
          </a:prstGeom>
          <a:noFill/>
        </p:spPr>
      </p:pic>
      <p:pic>
        <p:nvPicPr>
          <p:cNvPr id="1029" name="Picture 5" descr="E:\Documents\LIRE\LIRE-IMAGES\Premières couverture traitées\Grand-Chien-Petit-Chien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63775" y="3833870"/>
            <a:ext cx="2558438" cy="2558438"/>
          </a:xfrm>
          <a:prstGeom prst="rect">
            <a:avLst/>
          </a:prstGeom>
          <a:noFill/>
        </p:spPr>
      </p:pic>
      <p:pic>
        <p:nvPicPr>
          <p:cNvPr id="1030" name="Picture 6" descr="E:\Documents\LIRE\LIRE-IMAGES\Premières couverture traitées\Red-Lili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351891" y="3844886"/>
            <a:ext cx="2503353" cy="25033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 4"/>
          <p:cNvPicPr/>
          <p:nvPr/>
        </p:nvPicPr>
        <p:blipFill>
          <a:blip r:embed="rId2"/>
          <a:stretch/>
        </p:blipFill>
        <p:spPr>
          <a:xfrm>
            <a:off x="0" y="6143760"/>
            <a:ext cx="1999440" cy="713520"/>
          </a:xfrm>
          <a:prstGeom prst="rect">
            <a:avLst/>
          </a:prstGeom>
          <a:ln w="9525">
            <a:noFill/>
          </a:ln>
        </p:spPr>
      </p:pic>
      <p:sp>
        <p:nvSpPr>
          <p:cNvPr id="54" name="Rectangle 1"/>
          <p:cNvSpPr/>
          <p:nvPr/>
        </p:nvSpPr>
        <p:spPr>
          <a:xfrm>
            <a:off x="0" y="2160"/>
            <a:ext cx="9143280" cy="517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800" b="1" strike="noStrike" spc="-1">
                <a:solidFill>
                  <a:srgbClr val="000000"/>
                </a:solidFill>
                <a:latin typeface="Calibri"/>
                <a:ea typeface="Times New Roman"/>
              </a:rPr>
              <a:t>LES LIVRES EN COMPÉTITION 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55" name="Rectangle 1"/>
          <p:cNvSpPr/>
          <p:nvPr/>
        </p:nvSpPr>
        <p:spPr>
          <a:xfrm>
            <a:off x="0" y="3624141"/>
            <a:ext cx="9143280" cy="118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7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LE LAURÉAT EST ….</a:t>
            </a:r>
            <a:endParaRPr lang="fr-FR" sz="7200" b="0" strike="noStrike" spc="-1" dirty="0">
              <a:latin typeface="Arial"/>
            </a:endParaRPr>
          </a:p>
        </p:txBody>
      </p:sp>
      <p:pic>
        <p:nvPicPr>
          <p:cNvPr id="56" name="Picture 2" descr="E:\Documents\LIRE\20-LIRE-Jurys\2021-Projet Wallon-Moullin\logo cité.jpg"/>
          <p:cNvPicPr/>
          <p:nvPr/>
        </p:nvPicPr>
        <p:blipFill>
          <a:blip r:embed="rId3"/>
          <a:stretch/>
        </p:blipFill>
        <p:spPr>
          <a:xfrm>
            <a:off x="7338600" y="6072120"/>
            <a:ext cx="1804680" cy="785160"/>
          </a:xfrm>
          <a:prstGeom prst="rect">
            <a:avLst/>
          </a:prstGeom>
          <a:ln w="0">
            <a:noFill/>
          </a:ln>
        </p:spPr>
      </p:pic>
      <p:pic>
        <p:nvPicPr>
          <p:cNvPr id="12" name="Picture 2" descr="E:\Documents\LIRE\LIRE-IMAGES\Premières couverture traitées\Les-yeux-de-la-fore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9320" y="1366092"/>
            <a:ext cx="1432193" cy="1432193"/>
          </a:xfrm>
          <a:prstGeom prst="rect">
            <a:avLst/>
          </a:prstGeom>
          <a:noFill/>
        </p:spPr>
      </p:pic>
      <p:pic>
        <p:nvPicPr>
          <p:cNvPr id="13" name="Picture 3" descr="E:\Documents\LIRE\LIRE-IMAGES\Premières couverture traitées\Oscar-et-Alber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04453" y="1302742"/>
            <a:ext cx="1465013" cy="1465013"/>
          </a:xfrm>
          <a:prstGeom prst="rect">
            <a:avLst/>
          </a:prstGeom>
          <a:noFill/>
        </p:spPr>
      </p:pic>
      <p:pic>
        <p:nvPicPr>
          <p:cNvPr id="14" name="Picture 4" descr="E:\Documents\LIRE\LIRE-IMAGES\Premières couverture traitées\L-arret-de-bu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46811" y="1311005"/>
            <a:ext cx="1398913" cy="1398913"/>
          </a:xfrm>
          <a:prstGeom prst="rect">
            <a:avLst/>
          </a:prstGeom>
          <a:noFill/>
        </p:spPr>
      </p:pic>
      <p:pic>
        <p:nvPicPr>
          <p:cNvPr id="15" name="Picture 5" descr="E:\Documents\LIRE\LIRE-IMAGES\Premières couverture traitées\Grand-Chien-Petit-Chien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56123" y="1266939"/>
            <a:ext cx="1478785" cy="1478785"/>
          </a:xfrm>
          <a:prstGeom prst="rect">
            <a:avLst/>
          </a:prstGeom>
          <a:noFill/>
        </p:spPr>
      </p:pic>
      <p:pic>
        <p:nvPicPr>
          <p:cNvPr id="16" name="Picture 6" descr="E:\Documents\LIRE\LIRE-IMAGES\Premières couverture traitées\Red-Lili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06957" y="1280709"/>
            <a:ext cx="1487048" cy="1487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Image 4"/>
          <p:cNvPicPr/>
          <p:nvPr/>
        </p:nvPicPr>
        <p:blipFill>
          <a:blip r:embed="rId2"/>
          <a:stretch/>
        </p:blipFill>
        <p:spPr>
          <a:xfrm>
            <a:off x="7143840" y="6143760"/>
            <a:ext cx="1999440" cy="713520"/>
          </a:xfrm>
          <a:prstGeom prst="rect">
            <a:avLst/>
          </a:prstGeom>
          <a:ln w="9525">
            <a:noFill/>
          </a:ln>
        </p:spPr>
      </p:pic>
      <p:sp>
        <p:nvSpPr>
          <p:cNvPr id="63" name="Rectangle 1"/>
          <p:cNvSpPr/>
          <p:nvPr/>
        </p:nvSpPr>
        <p:spPr>
          <a:xfrm>
            <a:off x="0" y="2160"/>
            <a:ext cx="9143280" cy="517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800" b="1" strike="noStrike" spc="-1">
                <a:solidFill>
                  <a:srgbClr val="000000"/>
                </a:solidFill>
                <a:latin typeface="Calibri"/>
                <a:ea typeface="Times New Roman"/>
              </a:rPr>
              <a:t>LE LAURÉAT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64" name="Rectangle 1"/>
          <p:cNvSpPr/>
          <p:nvPr/>
        </p:nvSpPr>
        <p:spPr>
          <a:xfrm>
            <a:off x="0" y="5266080"/>
            <a:ext cx="9143280" cy="17971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8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PRIX DU JURY DE LITTÉRATURE</a:t>
            </a:r>
            <a:endParaRPr lang="fr-FR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8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Cité </a:t>
            </a:r>
            <a:r>
              <a:rPr lang="fr-FR" sz="2800" b="1" strike="noStrike" spc="-1" dirty="0" smtClean="0">
                <a:solidFill>
                  <a:srgbClr val="000000"/>
                </a:solidFill>
                <a:latin typeface="Calibri"/>
                <a:ea typeface="Times New Roman"/>
              </a:rPr>
              <a:t>Éducative - </a:t>
            </a:r>
            <a:r>
              <a:rPr lang="fr-FR" sz="28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Le </a:t>
            </a:r>
            <a:r>
              <a:rPr lang="fr-FR" sz="2800" b="1" strike="noStrike" spc="-1" dirty="0" smtClean="0">
                <a:solidFill>
                  <a:srgbClr val="000000"/>
                </a:solidFill>
                <a:latin typeface="Calibri"/>
                <a:ea typeface="Times New Roman"/>
              </a:rPr>
              <a:t>Havre</a:t>
            </a:r>
            <a:endParaRPr lang="fr-FR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8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Juin </a:t>
            </a:r>
            <a:r>
              <a:rPr lang="fr-FR" sz="2800" b="1" strike="noStrike" spc="-1" dirty="0" smtClean="0">
                <a:solidFill>
                  <a:srgbClr val="000000"/>
                </a:solidFill>
                <a:latin typeface="Calibri"/>
                <a:ea typeface="Times New Roman"/>
              </a:rPr>
              <a:t>2024</a:t>
            </a:r>
            <a:endParaRPr lang="fr-FR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8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endParaRPr lang="fr-FR" sz="2800" b="0" strike="noStrike" spc="-1" dirty="0">
              <a:latin typeface="Arial"/>
            </a:endParaRPr>
          </a:p>
        </p:txBody>
      </p:sp>
      <p:pic>
        <p:nvPicPr>
          <p:cNvPr id="65" name="Image 7"/>
          <p:cNvPicPr/>
          <p:nvPr/>
        </p:nvPicPr>
        <p:blipFill>
          <a:blip r:embed="rId2"/>
          <a:stretch/>
        </p:blipFill>
        <p:spPr>
          <a:xfrm>
            <a:off x="0" y="6143760"/>
            <a:ext cx="1999440" cy="713520"/>
          </a:xfrm>
          <a:prstGeom prst="rect">
            <a:avLst/>
          </a:prstGeom>
          <a:ln w="9525">
            <a:noFill/>
          </a:ln>
        </p:spPr>
      </p:pic>
      <p:pic>
        <p:nvPicPr>
          <p:cNvPr id="66" name="Picture 2" descr="E:\Documents\LIRE\20-LIRE-Jurys\2021-Projet Wallon-Moullin\logo cité.jpg"/>
          <p:cNvPicPr/>
          <p:nvPr/>
        </p:nvPicPr>
        <p:blipFill>
          <a:blip r:embed="rId3"/>
          <a:stretch/>
        </p:blipFill>
        <p:spPr>
          <a:xfrm>
            <a:off x="7338600" y="6072120"/>
            <a:ext cx="1804680" cy="785160"/>
          </a:xfrm>
          <a:prstGeom prst="rect">
            <a:avLst/>
          </a:prstGeom>
          <a:ln w="0">
            <a:noFill/>
          </a:ln>
        </p:spPr>
      </p:pic>
      <p:pic>
        <p:nvPicPr>
          <p:cNvPr id="7" name="Picture 5" descr="E:\Documents\LIRE\LIRE-IMAGES\Premières couverture traitées\Grand-Chien-Petit-Chie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88963" y="1035584"/>
            <a:ext cx="3671371" cy="36713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Image 4"/>
          <p:cNvPicPr/>
          <p:nvPr/>
        </p:nvPicPr>
        <p:blipFill>
          <a:blip r:embed="rId2"/>
          <a:stretch/>
        </p:blipFill>
        <p:spPr>
          <a:xfrm>
            <a:off x="0" y="6143760"/>
            <a:ext cx="1999440" cy="713520"/>
          </a:xfrm>
          <a:prstGeom prst="rect">
            <a:avLst/>
          </a:prstGeom>
          <a:ln w="9525">
            <a:noFill/>
          </a:ln>
        </p:spPr>
      </p:pic>
      <p:sp>
        <p:nvSpPr>
          <p:cNvPr id="70" name="Rectangle 1"/>
          <p:cNvSpPr/>
          <p:nvPr/>
        </p:nvSpPr>
        <p:spPr>
          <a:xfrm>
            <a:off x="0" y="2160"/>
            <a:ext cx="9143280" cy="517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800" b="1" strike="noStrike" spc="-1">
                <a:solidFill>
                  <a:srgbClr val="000000"/>
                </a:solidFill>
                <a:latin typeface="Calibri"/>
                <a:ea typeface="Times New Roman"/>
              </a:rPr>
              <a:t>LES LIVRES EN COMPETITION </a:t>
            </a:r>
            <a:endParaRPr lang="fr-FR" sz="2800" b="0" strike="noStrike" spc="-1">
              <a:latin typeface="Arial"/>
            </a:endParaRPr>
          </a:p>
        </p:txBody>
      </p:sp>
      <p:graphicFrame>
        <p:nvGraphicFramePr>
          <p:cNvPr id="71" name="Tableau 6"/>
          <p:cNvGraphicFramePr/>
          <p:nvPr>
            <p:extLst>
              <p:ext uri="{D42A27DB-BD31-4B8C-83A1-F6EECF244321}">
                <p14:modId xmlns:p14="http://schemas.microsoft.com/office/powerpoint/2010/main" xmlns="" val="757101773"/>
              </p:ext>
            </p:extLst>
          </p:nvPr>
        </p:nvGraphicFramePr>
        <p:xfrm>
          <a:off x="738129" y="1483859"/>
          <a:ext cx="7656363" cy="3749040"/>
        </p:xfrm>
        <a:graphic>
          <a:graphicData uri="http://schemas.openxmlformats.org/drawingml/2006/table">
            <a:tbl>
              <a:tblPr/>
              <a:tblGrid>
                <a:gridCol w="4464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915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35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fr-FR" sz="2400" b="1" i="1" strike="noStrike" spc="-1" dirty="0" smtClean="0">
                          <a:latin typeface="Arial"/>
                        </a:rPr>
                        <a:t>Les yeux</a:t>
                      </a:r>
                      <a:r>
                        <a:rPr lang="fr-FR" sz="2400" b="1" i="1" strike="noStrike" spc="-1" baseline="0" dirty="0" smtClean="0">
                          <a:latin typeface="Arial"/>
                        </a:rPr>
                        <a:t> de la forêt</a:t>
                      </a:r>
                      <a:endParaRPr lang="fr-FR" sz="2400" b="1" i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fr-FR" sz="4000" b="1" strike="noStrike" spc="-1" dirty="0" smtClean="0">
                          <a:latin typeface="Arial"/>
                        </a:rPr>
                        <a:t>1656</a:t>
                      </a:r>
                      <a:endParaRPr lang="fr-FR" sz="40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35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fr-FR" sz="2400" b="1" i="1" strike="noStrike" spc="-1" dirty="0" smtClean="0">
                          <a:latin typeface="Arial"/>
                        </a:rPr>
                        <a:t>Oscar et Al</a:t>
                      </a:r>
                      <a:r>
                        <a:rPr lang="fr-FR" sz="2400" b="1" i="1" strike="noStrike" spc="-1" baseline="0" dirty="0" smtClean="0">
                          <a:latin typeface="Arial"/>
                        </a:rPr>
                        <a:t>bert</a:t>
                      </a:r>
                      <a:endParaRPr lang="fr-FR" sz="2400" b="1" i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fr-FR" sz="4000" b="1" strike="noStrike" spc="-1" dirty="0" smtClean="0">
                          <a:latin typeface="Arial"/>
                        </a:rPr>
                        <a:t>1924</a:t>
                      </a:r>
                      <a:endParaRPr lang="fr-FR" sz="40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96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35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fr-FR" sz="2400" b="1" i="1" strike="noStrike" spc="-1" dirty="0" smtClean="0">
                          <a:latin typeface="Arial"/>
                        </a:rPr>
                        <a:t>L’arrêt de bus</a:t>
                      </a:r>
                      <a:endParaRPr lang="fr-FR" sz="2400" b="1" i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fr-FR" sz="4000" b="1" strike="noStrike" spc="-1" dirty="0" smtClean="0">
                          <a:latin typeface="Arial"/>
                        </a:rPr>
                        <a:t>1518</a:t>
                      </a:r>
                      <a:endParaRPr lang="fr-FR" sz="40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74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fr-FR" sz="2400" b="1" i="1" strike="noStrike" spc="-1" dirty="0" err="1" smtClean="0">
                          <a:latin typeface="Arial"/>
                        </a:rPr>
                        <a:t>Red</a:t>
                      </a:r>
                      <a:r>
                        <a:rPr lang="fr-FR" sz="2400" b="1" i="1" strike="noStrike" spc="-1" dirty="0" smtClean="0">
                          <a:latin typeface="Arial"/>
                        </a:rPr>
                        <a:t> Lili</a:t>
                      </a: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fr-FR" sz="2400" b="1" i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fr-FR" sz="4000" b="1" strike="noStrike" spc="-1" dirty="0" smtClean="0">
                          <a:latin typeface="Arial"/>
                        </a:rPr>
                        <a:t>1930</a:t>
                      </a:r>
                      <a:endParaRPr lang="fr-FR" sz="40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96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74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fr-FR" sz="2400" b="1" i="1" strike="noStrike" spc="-1" dirty="0" smtClean="0">
                          <a:latin typeface="Arial"/>
                        </a:rPr>
                        <a:t>Grand Chien Petit Chien</a:t>
                      </a: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fr-FR" sz="2400" b="1" i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fr-FR" sz="4000" b="1" strike="noStrike" spc="-1" dirty="0" smtClean="0">
                          <a:latin typeface="Arial"/>
                        </a:rPr>
                        <a:t>1935</a:t>
                      </a:r>
                      <a:endParaRPr lang="fr-FR" sz="40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72" name="Picture 2" descr="E:\Documents\LIRE\20-LIRE-Jurys\2021-Projet Wallon-Moullin\logo cité.jpg"/>
          <p:cNvPicPr/>
          <p:nvPr/>
        </p:nvPicPr>
        <p:blipFill>
          <a:blip r:embed="rId3"/>
          <a:stretch/>
        </p:blipFill>
        <p:spPr>
          <a:xfrm>
            <a:off x="7338600" y="6072120"/>
            <a:ext cx="1804680" cy="7851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4" descr="E:\Documents\LIRE\20-LIRE-Jurys\prix-litteraire-livres-magazine-497329.jpg"/>
          <p:cNvPicPr/>
          <p:nvPr/>
        </p:nvPicPr>
        <p:blipFill>
          <a:blip r:embed="rId2"/>
          <a:stretch/>
        </p:blipFill>
        <p:spPr>
          <a:xfrm>
            <a:off x="2627050" y="837280"/>
            <a:ext cx="3795784" cy="2461689"/>
          </a:xfrm>
          <a:prstGeom prst="rect">
            <a:avLst/>
          </a:prstGeom>
          <a:ln w="0">
            <a:noFill/>
          </a:ln>
        </p:spPr>
      </p:pic>
      <p:pic>
        <p:nvPicPr>
          <p:cNvPr id="74" name="Image 3"/>
          <p:cNvPicPr/>
          <p:nvPr/>
        </p:nvPicPr>
        <p:blipFill>
          <a:blip r:embed="rId3"/>
          <a:stretch/>
        </p:blipFill>
        <p:spPr>
          <a:xfrm>
            <a:off x="0" y="6143760"/>
            <a:ext cx="1999440" cy="713520"/>
          </a:xfrm>
          <a:prstGeom prst="rect">
            <a:avLst/>
          </a:prstGeom>
          <a:ln w="9525">
            <a:noFill/>
          </a:ln>
        </p:spPr>
      </p:pic>
      <p:sp>
        <p:nvSpPr>
          <p:cNvPr id="75" name="Rectangle 1"/>
          <p:cNvSpPr/>
          <p:nvPr/>
        </p:nvSpPr>
        <p:spPr>
          <a:xfrm>
            <a:off x="0" y="4221360"/>
            <a:ext cx="9144000" cy="13705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numCol="1" spcCol="0" anchor="ctr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BRAVO A TOUS LES LECTEURS !</a:t>
            </a:r>
            <a:endParaRPr lang="fr-FR" sz="28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BELLES LECTURES ESTIVALES!</a:t>
            </a:r>
            <a:endParaRPr lang="fr-FR" sz="28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 BIENTÔT PEUT-ÊTRE POUR UN PROCHAIN JURY !</a:t>
            </a:r>
            <a:endParaRPr lang="fr-FR" sz="2800" b="1" strike="noStrike" spc="-1" dirty="0">
              <a:latin typeface="Arial"/>
            </a:endParaRPr>
          </a:p>
        </p:txBody>
      </p:sp>
      <p:pic>
        <p:nvPicPr>
          <p:cNvPr id="76" name="Picture 2" descr="E:\Documents\LIRE\20-LIRE-Jurys\2021-Projet Wallon-Moullin\logo cité.jpg"/>
          <p:cNvPicPr/>
          <p:nvPr/>
        </p:nvPicPr>
        <p:blipFill>
          <a:blip r:embed="rId4"/>
          <a:stretch/>
        </p:blipFill>
        <p:spPr>
          <a:xfrm>
            <a:off x="7109531" y="6072840"/>
            <a:ext cx="1804680" cy="7851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85</Words>
  <Application>Microsoft Office PowerPoint</Application>
  <PresentationFormat>Affichage à l'écran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Windows</dc:creator>
  <cp:lastModifiedBy>Utilisateur Windows</cp:lastModifiedBy>
  <cp:revision>40</cp:revision>
  <dcterms:created xsi:type="dcterms:W3CDTF">2021-06-06T15:57:42Z</dcterms:created>
  <dcterms:modified xsi:type="dcterms:W3CDTF">2024-06-15T17:11:46Z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Affichage à l'écran (4:3)</vt:lpwstr>
  </property>
  <property fmtid="{D5CDD505-2E9C-101B-9397-08002B2CF9AE}" pid="3" name="Slides">
    <vt:i4>6</vt:i4>
  </property>
</Properties>
</file>