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1680" cy="681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r-FR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latin typeface="Arial"/>
              </a:rPr>
              <a:t>Cliquez pour éditer le format du texte-titre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latin typeface="Arial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latin typeface="Arial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latin typeface="Arial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latin typeface="Arial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11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jpeg"/><Relationship Id="rId5" Type="http://schemas.openxmlformats.org/officeDocument/2006/relationships/image" Target="../media/image5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2.emf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jpeg"/><Relationship Id="rId5" Type="http://schemas.openxmlformats.org/officeDocument/2006/relationships/image" Target="../media/image3.jpeg"/><Relationship Id="rId4" Type="http://schemas.openxmlformats.org/officeDocument/2006/relationships/image" Target="../media/image12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4" descr="E:\Documents\LIRE\20-LIRE-Jurys\prix-litteraire-livres-magazine-497329.jpg"/>
          <p:cNvPicPr/>
          <p:nvPr/>
        </p:nvPicPr>
        <p:blipFill>
          <a:blip r:embed="rId2"/>
          <a:stretch/>
        </p:blipFill>
        <p:spPr>
          <a:xfrm>
            <a:off x="539826" y="396607"/>
            <a:ext cx="4649118" cy="3106757"/>
          </a:xfrm>
          <a:prstGeom prst="rect">
            <a:avLst/>
          </a:prstGeom>
          <a:ln w="0">
            <a:noFill/>
          </a:ln>
        </p:spPr>
      </p:pic>
      <p:pic>
        <p:nvPicPr>
          <p:cNvPr id="39" name="Image 3"/>
          <p:cNvPicPr/>
          <p:nvPr/>
        </p:nvPicPr>
        <p:blipFill>
          <a:blip r:embed="rId3"/>
          <a:stretch/>
        </p:blipFill>
        <p:spPr>
          <a:xfrm>
            <a:off x="198301" y="5629619"/>
            <a:ext cx="2610999" cy="1041094"/>
          </a:xfrm>
          <a:prstGeom prst="rect">
            <a:avLst/>
          </a:prstGeom>
          <a:ln w="9525">
            <a:noFill/>
          </a:ln>
        </p:spPr>
      </p:pic>
      <p:sp>
        <p:nvSpPr>
          <p:cNvPr id="40" name="Rectangle 1"/>
          <p:cNvSpPr/>
          <p:nvPr/>
        </p:nvSpPr>
        <p:spPr>
          <a:xfrm>
            <a:off x="0" y="4276444"/>
            <a:ext cx="9144000" cy="9526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numCol="1" spcCol="0" anchor="ctr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800" b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PRIX DU JURY DE LITTÉRATURE</a:t>
            </a:r>
            <a:endParaRPr lang="fr-FR" sz="2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800" b="1" strike="noStrike" spc="-1" dirty="0" smtClean="0">
                <a:solidFill>
                  <a:srgbClr val="000000"/>
                </a:solidFill>
                <a:latin typeface="Calibri"/>
                <a:ea typeface="Times New Roman"/>
              </a:rPr>
              <a:t>Juin 2024 </a:t>
            </a:r>
            <a:endParaRPr lang="fr-FR" sz="2800" b="0" strike="noStrike" spc="-1" dirty="0">
              <a:latin typeface="Arial"/>
            </a:endParaRPr>
          </a:p>
        </p:txBody>
      </p:sp>
      <p:sp>
        <p:nvSpPr>
          <p:cNvPr id="41" name="ZoneTexte 4"/>
          <p:cNvSpPr/>
          <p:nvPr/>
        </p:nvSpPr>
        <p:spPr>
          <a:xfrm>
            <a:off x="5944197" y="1718033"/>
            <a:ext cx="2582857" cy="76798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fr-FR" sz="44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NIVEAU </a:t>
            </a:r>
            <a:r>
              <a:rPr lang="fr-FR" sz="44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3</a:t>
            </a:r>
            <a:r>
              <a:rPr lang="fr-FR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6146" name="AutoShape 2" descr="Ecole élémentaire Jehan de Grouchy 2 | Site officiel de la Ville du Havre –  Le Hav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148" name="AutoShape 4" descr="Façade et cou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5221994" y="5739788"/>
            <a:ext cx="3613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COLLEGE JULES VALLES</a:t>
            </a:r>
          </a:p>
          <a:p>
            <a:pPr algn="ctr"/>
            <a:r>
              <a:rPr lang="fr-FR" b="1" dirty="0" smtClean="0"/>
              <a:t>LE HAVRE</a:t>
            </a:r>
            <a:endParaRPr lang="fr-F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1"/>
          <p:cNvSpPr/>
          <p:nvPr/>
        </p:nvSpPr>
        <p:spPr>
          <a:xfrm>
            <a:off x="0" y="2160"/>
            <a:ext cx="9143280" cy="5173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800" b="1" strike="noStrike" spc="-1">
                <a:solidFill>
                  <a:srgbClr val="000000"/>
                </a:solidFill>
                <a:latin typeface="Calibri"/>
                <a:ea typeface="Times New Roman"/>
              </a:rPr>
              <a:t>LES LIVRES EN COMPÉTITION </a:t>
            </a:r>
            <a:endParaRPr lang="fr-FR" sz="2800" b="0" strike="noStrike" spc="-1">
              <a:latin typeface="Arial"/>
            </a:endParaRPr>
          </a:p>
        </p:txBody>
      </p:sp>
      <p:pic>
        <p:nvPicPr>
          <p:cNvPr id="46" name="Image 7"/>
          <p:cNvPicPr/>
          <p:nvPr/>
        </p:nvPicPr>
        <p:blipFill>
          <a:blip r:embed="rId2"/>
          <a:stretch/>
        </p:blipFill>
        <p:spPr>
          <a:xfrm>
            <a:off x="0" y="6143760"/>
            <a:ext cx="1999440" cy="713520"/>
          </a:xfrm>
          <a:prstGeom prst="rect">
            <a:avLst/>
          </a:prstGeom>
          <a:ln w="9525">
            <a:noFill/>
          </a:ln>
        </p:spPr>
      </p:pic>
      <p:pic>
        <p:nvPicPr>
          <p:cNvPr id="1038" name="Picture 14" descr="E:\Documents\LIRE\LIRE-IMAGES\Premières couverture traitées\Le-Secret-d-Ilyan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32393" y="804230"/>
            <a:ext cx="2445746" cy="2445746"/>
          </a:xfrm>
          <a:prstGeom prst="rect">
            <a:avLst/>
          </a:prstGeom>
          <a:noFill/>
        </p:spPr>
      </p:pic>
      <p:pic>
        <p:nvPicPr>
          <p:cNvPr id="1039" name="Picture 15" descr="E:\Documents\LIRE\LIRE-IMAGES\Premières couverture traitées\La-fille-en-poils-de-chie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1" y="3473067"/>
            <a:ext cx="1629578" cy="2411776"/>
          </a:xfrm>
          <a:prstGeom prst="rect">
            <a:avLst/>
          </a:prstGeom>
          <a:noFill/>
        </p:spPr>
      </p:pic>
      <p:pic>
        <p:nvPicPr>
          <p:cNvPr id="1040" name="Picture 16" descr="E:\Documents\LIRE\LIRE-IMAGES\Premières couverture traitées\Vacances-au-chalet-maudit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3257" y="3536414"/>
            <a:ext cx="2470303" cy="2470303"/>
          </a:xfrm>
          <a:prstGeom prst="rect">
            <a:avLst/>
          </a:prstGeom>
          <a:noFill/>
        </p:spPr>
      </p:pic>
      <p:pic>
        <p:nvPicPr>
          <p:cNvPr id="1041" name="Picture 17" descr="E:\Documents\LIRE\LIRE-IMAGES\Premières couverture traitées\Leina-et-le-Seigneur-des-Amanite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41560" y="3558447"/>
            <a:ext cx="2357611" cy="2357611"/>
          </a:xfrm>
          <a:prstGeom prst="rect">
            <a:avLst/>
          </a:prstGeom>
          <a:noFill/>
        </p:spPr>
      </p:pic>
      <p:pic>
        <p:nvPicPr>
          <p:cNvPr id="1042" name="Picture 18" descr="E:\Documents\LIRE\LIRE-IMAGES\Premières couverture traitées\Le-ciel-de-Samir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704" y="815248"/>
            <a:ext cx="2440580" cy="2440580"/>
          </a:xfrm>
          <a:prstGeom prst="rect">
            <a:avLst/>
          </a:prstGeom>
          <a:noFill/>
        </p:spPr>
      </p:pic>
      <p:sp>
        <p:nvSpPr>
          <p:cNvPr id="10" name="ZoneTexte 9"/>
          <p:cNvSpPr txBox="1"/>
          <p:nvPr/>
        </p:nvSpPr>
        <p:spPr>
          <a:xfrm>
            <a:off x="5321146" y="6070294"/>
            <a:ext cx="3613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COLLEGE JULES VALLES</a:t>
            </a:r>
          </a:p>
          <a:p>
            <a:pPr algn="ctr"/>
            <a:r>
              <a:rPr lang="fr-FR" b="1" dirty="0" smtClean="0"/>
              <a:t>LE HAVRE</a:t>
            </a:r>
            <a:endParaRPr lang="fr-FR" b="1" dirty="0"/>
          </a:p>
        </p:txBody>
      </p:sp>
      <p:pic>
        <p:nvPicPr>
          <p:cNvPr id="1026" name="Picture 2" descr="E:\Documents\LIRE\LIRE-IMAGES\Premières couverture traitées\Enterrer-la-lune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125608" y="795968"/>
            <a:ext cx="2365873" cy="23658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mage 4"/>
          <p:cNvPicPr/>
          <p:nvPr/>
        </p:nvPicPr>
        <p:blipFill>
          <a:blip r:embed="rId2"/>
          <a:stretch/>
        </p:blipFill>
        <p:spPr>
          <a:xfrm>
            <a:off x="0" y="6143760"/>
            <a:ext cx="1999440" cy="713520"/>
          </a:xfrm>
          <a:prstGeom prst="rect">
            <a:avLst/>
          </a:prstGeom>
          <a:ln w="9525">
            <a:noFill/>
          </a:ln>
        </p:spPr>
      </p:pic>
      <p:sp>
        <p:nvSpPr>
          <p:cNvPr id="54" name="Rectangle 1"/>
          <p:cNvSpPr/>
          <p:nvPr/>
        </p:nvSpPr>
        <p:spPr>
          <a:xfrm>
            <a:off x="0" y="2160"/>
            <a:ext cx="9143280" cy="5173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800" b="1" strike="noStrike" spc="-1">
                <a:solidFill>
                  <a:srgbClr val="000000"/>
                </a:solidFill>
                <a:latin typeface="Calibri"/>
                <a:ea typeface="Times New Roman"/>
              </a:rPr>
              <a:t>LES LIVRES EN COMPÉTITION </a:t>
            </a:r>
            <a:endParaRPr lang="fr-FR" sz="2800" b="0" strike="noStrike" spc="-1">
              <a:latin typeface="Arial"/>
            </a:endParaRPr>
          </a:p>
        </p:txBody>
      </p:sp>
      <p:sp>
        <p:nvSpPr>
          <p:cNvPr id="55" name="Rectangle 1"/>
          <p:cNvSpPr/>
          <p:nvPr/>
        </p:nvSpPr>
        <p:spPr>
          <a:xfrm>
            <a:off x="0" y="3624141"/>
            <a:ext cx="9143280" cy="118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7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LE LAURÉAT EST ….</a:t>
            </a:r>
            <a:endParaRPr lang="fr-FR" sz="7200" b="0" strike="noStrike" spc="-1" dirty="0">
              <a:latin typeface="Arial"/>
            </a:endParaRPr>
          </a:p>
        </p:txBody>
      </p:sp>
      <p:pic>
        <p:nvPicPr>
          <p:cNvPr id="24" name="Picture 14" descr="E:\Documents\LIRE\LIRE-IMAGES\Premières couverture traitées\Le-Secret-d-Ilyan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5114" y="1798502"/>
            <a:ext cx="1374355" cy="1374355"/>
          </a:xfrm>
          <a:prstGeom prst="rect">
            <a:avLst/>
          </a:prstGeom>
          <a:noFill/>
        </p:spPr>
      </p:pic>
      <p:pic>
        <p:nvPicPr>
          <p:cNvPr id="25" name="Picture 15" descr="E:\Documents\LIRE\LIRE-IMAGES\Premières couverture traitées\La-fille-en-poils-de-chie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9710" y="1773826"/>
            <a:ext cx="946532" cy="1400868"/>
          </a:xfrm>
          <a:prstGeom prst="rect">
            <a:avLst/>
          </a:prstGeom>
          <a:noFill/>
        </p:spPr>
      </p:pic>
      <p:pic>
        <p:nvPicPr>
          <p:cNvPr id="26" name="Picture 16" descr="E:\Documents\LIRE\LIRE-IMAGES\Premières couverture traitées\Vacances-au-chalet-maudit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40875" y="1762698"/>
            <a:ext cx="1511836" cy="1511836"/>
          </a:xfrm>
          <a:prstGeom prst="rect">
            <a:avLst/>
          </a:prstGeom>
          <a:noFill/>
        </p:spPr>
      </p:pic>
      <p:pic>
        <p:nvPicPr>
          <p:cNvPr id="27" name="Picture 17" descr="E:\Documents\LIRE\LIRE-IMAGES\Premières couverture traitées\Leina-et-le-Seigneur-des-Amanite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88172" y="1718632"/>
            <a:ext cx="1482112" cy="1482112"/>
          </a:xfrm>
          <a:prstGeom prst="rect">
            <a:avLst/>
          </a:prstGeom>
          <a:noFill/>
        </p:spPr>
      </p:pic>
      <p:pic>
        <p:nvPicPr>
          <p:cNvPr id="28" name="Picture 18" descr="E:\Documents\LIRE\LIRE-IMAGES\Premières couverture traitées\Le-ciel-de-Samir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7367" y="1751681"/>
            <a:ext cx="1360928" cy="1360928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5343180" y="6048261"/>
            <a:ext cx="3613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COLLEGE JULES VALLES</a:t>
            </a:r>
          </a:p>
          <a:p>
            <a:pPr algn="ctr"/>
            <a:r>
              <a:rPr lang="fr-FR" b="1" dirty="0" smtClean="0"/>
              <a:t>LE HAVRE</a:t>
            </a:r>
            <a:endParaRPr lang="fr-FR" b="1" dirty="0"/>
          </a:p>
        </p:txBody>
      </p:sp>
      <p:pic>
        <p:nvPicPr>
          <p:cNvPr id="12" name="Picture 2" descr="E:\Documents\LIRE\LIRE-IMAGES\Premières couverture traitées\Enterrer-la-lune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70513" y="1740895"/>
            <a:ext cx="1476031" cy="14760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Image 4"/>
          <p:cNvPicPr/>
          <p:nvPr/>
        </p:nvPicPr>
        <p:blipFill>
          <a:blip r:embed="rId2"/>
          <a:stretch/>
        </p:blipFill>
        <p:spPr>
          <a:xfrm>
            <a:off x="7143840" y="6143760"/>
            <a:ext cx="1999440" cy="713520"/>
          </a:xfrm>
          <a:prstGeom prst="rect">
            <a:avLst/>
          </a:prstGeom>
          <a:ln w="9525">
            <a:noFill/>
          </a:ln>
        </p:spPr>
      </p:pic>
      <p:sp>
        <p:nvSpPr>
          <p:cNvPr id="63" name="Rectangle 1"/>
          <p:cNvSpPr/>
          <p:nvPr/>
        </p:nvSpPr>
        <p:spPr>
          <a:xfrm>
            <a:off x="0" y="2160"/>
            <a:ext cx="9143280" cy="5173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800" b="1" strike="noStrike" spc="-1">
                <a:solidFill>
                  <a:srgbClr val="000000"/>
                </a:solidFill>
                <a:latin typeface="Calibri"/>
                <a:ea typeface="Times New Roman"/>
              </a:rPr>
              <a:t>LE LAURÉAT</a:t>
            </a:r>
            <a:endParaRPr lang="fr-FR" sz="2800" b="0" strike="noStrike" spc="-1">
              <a:latin typeface="Arial"/>
            </a:endParaRPr>
          </a:p>
        </p:txBody>
      </p:sp>
      <p:sp>
        <p:nvSpPr>
          <p:cNvPr id="64" name="Rectangle 1"/>
          <p:cNvSpPr/>
          <p:nvPr/>
        </p:nvSpPr>
        <p:spPr>
          <a:xfrm>
            <a:off x="720" y="5121920"/>
            <a:ext cx="9143280" cy="18144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800" b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PRIX DU JURY DE </a:t>
            </a:r>
            <a:r>
              <a:rPr lang="fr-FR" sz="2800" b="1" strike="noStrike" spc="-1" dirty="0" smtClean="0">
                <a:solidFill>
                  <a:srgbClr val="000000"/>
                </a:solidFill>
                <a:latin typeface="Calibri"/>
                <a:ea typeface="Times New Roman"/>
              </a:rPr>
              <a:t>LITTÉRATURE</a:t>
            </a:r>
          </a:p>
          <a:p>
            <a:pPr algn="ctr"/>
            <a:r>
              <a:rPr lang="fr-FR" sz="2800" b="1" dirty="0" smtClean="0"/>
              <a:t>COLLEGE JULES VALLES</a:t>
            </a: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800" b="1" strike="noStrike" spc="-1" dirty="0" smtClean="0">
                <a:solidFill>
                  <a:srgbClr val="000000"/>
                </a:solidFill>
                <a:latin typeface="Calibri"/>
                <a:ea typeface="Times New Roman"/>
              </a:rPr>
              <a:t>Juin 2024</a:t>
            </a:r>
            <a:endParaRPr lang="fr-FR" sz="2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800" b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endParaRPr lang="fr-FR" sz="2800" b="0" strike="noStrike" spc="-1" dirty="0">
              <a:latin typeface="Arial"/>
            </a:endParaRPr>
          </a:p>
        </p:txBody>
      </p:sp>
      <p:pic>
        <p:nvPicPr>
          <p:cNvPr id="65" name="Image 7"/>
          <p:cNvPicPr/>
          <p:nvPr/>
        </p:nvPicPr>
        <p:blipFill>
          <a:blip r:embed="rId2"/>
          <a:stretch/>
        </p:blipFill>
        <p:spPr>
          <a:xfrm>
            <a:off x="220338" y="6144480"/>
            <a:ext cx="1999440" cy="713520"/>
          </a:xfrm>
          <a:prstGeom prst="rect">
            <a:avLst/>
          </a:prstGeom>
          <a:ln w="9525">
            <a:noFill/>
          </a:ln>
        </p:spPr>
      </p:pic>
      <p:sp>
        <p:nvSpPr>
          <p:cNvPr id="8" name="ZoneTexte 7"/>
          <p:cNvSpPr txBox="1"/>
          <p:nvPr/>
        </p:nvSpPr>
        <p:spPr>
          <a:xfrm>
            <a:off x="5927075" y="6211669"/>
            <a:ext cx="321692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COLLEGE JULES VALLES</a:t>
            </a:r>
          </a:p>
          <a:p>
            <a:pPr algn="ctr"/>
            <a:r>
              <a:rPr lang="fr-FR" b="1" dirty="0" smtClean="0"/>
              <a:t>LE HAVRE</a:t>
            </a:r>
            <a:endParaRPr lang="fr-FR" b="1" dirty="0"/>
          </a:p>
        </p:txBody>
      </p:sp>
      <p:pic>
        <p:nvPicPr>
          <p:cNvPr id="10" name="Picture 14" descr="E:\Documents\LIRE\LIRE-IMAGES\Premières couverture traitées\Le-Secret-d-Ilyan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57818" y="1104438"/>
            <a:ext cx="3621797" cy="36217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Image 4"/>
          <p:cNvPicPr/>
          <p:nvPr/>
        </p:nvPicPr>
        <p:blipFill>
          <a:blip r:embed="rId2"/>
          <a:stretch/>
        </p:blipFill>
        <p:spPr>
          <a:xfrm>
            <a:off x="143219" y="5967490"/>
            <a:ext cx="1999440" cy="713520"/>
          </a:xfrm>
          <a:prstGeom prst="rect">
            <a:avLst/>
          </a:prstGeom>
          <a:ln w="9525">
            <a:noFill/>
          </a:ln>
        </p:spPr>
      </p:pic>
      <p:sp>
        <p:nvSpPr>
          <p:cNvPr id="70" name="Rectangle 1"/>
          <p:cNvSpPr/>
          <p:nvPr/>
        </p:nvSpPr>
        <p:spPr>
          <a:xfrm>
            <a:off x="0" y="2160"/>
            <a:ext cx="9143280" cy="5173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800" b="1" strike="noStrike" spc="-1">
                <a:solidFill>
                  <a:srgbClr val="000000"/>
                </a:solidFill>
                <a:latin typeface="Calibri"/>
                <a:ea typeface="Times New Roman"/>
              </a:rPr>
              <a:t>LES LIVRES EN COMPETITION </a:t>
            </a:r>
            <a:endParaRPr lang="fr-FR" sz="2800" b="0" strike="noStrike" spc="-1">
              <a:latin typeface="Arial"/>
            </a:endParaRPr>
          </a:p>
        </p:txBody>
      </p:sp>
      <p:graphicFrame>
        <p:nvGraphicFramePr>
          <p:cNvPr id="71" name="Tableau 6"/>
          <p:cNvGraphicFramePr/>
          <p:nvPr>
            <p:extLst>
              <p:ext uri="{D42A27DB-BD31-4B8C-83A1-F6EECF244321}">
                <p14:modId xmlns="" xmlns:p14="http://schemas.microsoft.com/office/powerpoint/2010/main" val="757101773"/>
              </p:ext>
            </p:extLst>
          </p:nvPr>
        </p:nvGraphicFramePr>
        <p:xfrm>
          <a:off x="407626" y="898676"/>
          <a:ext cx="8339768" cy="4681252"/>
        </p:xfrm>
        <a:graphic>
          <a:graphicData uri="http://schemas.openxmlformats.org/drawingml/2006/table">
            <a:tbl>
              <a:tblPr/>
              <a:tblGrid>
                <a:gridCol w="53541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855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279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fr-FR" sz="2400" b="1" i="1" strike="noStrike" spc="-1" dirty="0" smtClean="0">
                          <a:latin typeface="Arial"/>
                        </a:rPr>
                        <a:t>Le ciel de Samir</a:t>
                      </a:r>
                      <a:endParaRPr lang="fr-FR" sz="2400" b="1" i="1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fr-FR" sz="4400" b="1" strike="noStrike" spc="-1" dirty="0" smtClean="0">
                          <a:latin typeface="Arial"/>
                        </a:rPr>
                        <a:t>38</a:t>
                      </a:r>
                      <a:endParaRPr lang="fr-FR" sz="4400" b="1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778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fr-FR" sz="2400" b="1" i="1" strike="noStrike" spc="-1" dirty="0" smtClean="0">
                          <a:latin typeface="Arial"/>
                        </a:rPr>
                        <a:t>Le secret d’</a:t>
                      </a:r>
                      <a:r>
                        <a:rPr lang="fr-FR" sz="2400" b="1" i="1" strike="noStrike" spc="-1" dirty="0" err="1" smtClean="0">
                          <a:latin typeface="Arial"/>
                        </a:rPr>
                        <a:t>Ilyana</a:t>
                      </a:r>
                      <a:endParaRPr lang="fr-FR" sz="2400" b="1" i="1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b="1" strike="noStrike" spc="-1" dirty="0" smtClean="0">
                          <a:latin typeface="+mn-lt"/>
                        </a:rPr>
                        <a:t>79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861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fr-FR" sz="2400" b="1" i="1" strike="noStrike" spc="-1" dirty="0" smtClean="0">
                          <a:latin typeface="Arial"/>
                        </a:rPr>
                        <a:t>La fille en poils</a:t>
                      </a:r>
                      <a:r>
                        <a:rPr lang="fr-FR" sz="2400" b="1" i="1" strike="noStrike" spc="-1" baseline="0" dirty="0" smtClean="0">
                          <a:latin typeface="Arial"/>
                        </a:rPr>
                        <a:t> de chien</a:t>
                      </a: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fr-FR" sz="2400" b="1" i="1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fr-FR" sz="4000" b="1" strike="noStrike" spc="-1" dirty="0" smtClean="0">
                          <a:latin typeface="Arial"/>
                        </a:rPr>
                        <a:t>38</a:t>
                      </a:r>
                      <a:endParaRPr lang="fr-FR" sz="4000" b="1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861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fr-FR" sz="2400" b="1" i="1" strike="noStrike" spc="-1" dirty="0" smtClean="0">
                          <a:latin typeface="Arial"/>
                        </a:rPr>
                        <a:t>Vacances au chalet maudit</a:t>
                      </a: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fr-FR" sz="2400" b="1" i="1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b="1" strike="noStrike" spc="-1" smtClean="0">
                          <a:latin typeface="+mn-lt"/>
                        </a:rPr>
                        <a:t>52</a:t>
                      </a:r>
                      <a:endParaRPr lang="fr-FR" sz="4000" b="1" strike="noStrike" spc="-1" dirty="0" smtClean="0"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861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fr-FR" sz="2400" b="1" i="1" strike="noStrike" spc="-1" dirty="0" err="1" smtClean="0">
                          <a:latin typeface="Arial"/>
                        </a:rPr>
                        <a:t>Leina</a:t>
                      </a:r>
                      <a:r>
                        <a:rPr lang="fr-FR" sz="2400" b="1" i="1" strike="noStrike" spc="-1" dirty="0" smtClean="0">
                          <a:latin typeface="Arial"/>
                        </a:rPr>
                        <a:t> et le seigneur des amanites</a:t>
                      </a:r>
                      <a:endParaRPr lang="fr-FR" sz="2400" b="1" i="1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fr-FR" sz="4000" b="1" strike="noStrike" spc="-1" dirty="0" smtClean="0">
                          <a:latin typeface="Arial"/>
                        </a:rPr>
                        <a:t>43</a:t>
                      </a:r>
                      <a:endParaRPr lang="fr-FR" sz="4000" b="1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7861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fr-FR" sz="2400" b="1" i="1" strike="noStrike" spc="-1" dirty="0" smtClean="0">
                          <a:latin typeface="Arial"/>
                        </a:rPr>
                        <a:t>Enterrer la lune</a:t>
                      </a:r>
                      <a:endParaRPr lang="fr-FR" sz="2400" b="1" i="1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fr-FR" sz="4000" b="1" strike="noStrike" spc="-1" dirty="0" smtClean="0">
                          <a:latin typeface="Arial"/>
                        </a:rPr>
                        <a:t>42</a:t>
                      </a:r>
                      <a:endParaRPr lang="fr-FR" sz="4000" b="1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5133859" y="5982159"/>
            <a:ext cx="3613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COLLEGE JULES VALLES</a:t>
            </a:r>
          </a:p>
          <a:p>
            <a:pPr algn="ctr"/>
            <a:r>
              <a:rPr lang="fr-FR" b="1" dirty="0" smtClean="0"/>
              <a:t>LE HAVRE</a:t>
            </a:r>
            <a:endParaRPr lang="fr-FR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Picture 4" descr="E:\Documents\LIRE\20-LIRE-Jurys\prix-litteraire-livres-magazine-497329.jpg"/>
          <p:cNvPicPr/>
          <p:nvPr/>
        </p:nvPicPr>
        <p:blipFill>
          <a:blip r:embed="rId2"/>
          <a:stretch/>
        </p:blipFill>
        <p:spPr>
          <a:xfrm>
            <a:off x="302491" y="694061"/>
            <a:ext cx="3795784" cy="2461689"/>
          </a:xfrm>
          <a:prstGeom prst="rect">
            <a:avLst/>
          </a:prstGeom>
          <a:ln w="0">
            <a:noFill/>
          </a:ln>
        </p:spPr>
      </p:pic>
      <p:pic>
        <p:nvPicPr>
          <p:cNvPr id="74" name="Image 3"/>
          <p:cNvPicPr/>
          <p:nvPr/>
        </p:nvPicPr>
        <p:blipFill>
          <a:blip r:embed="rId3"/>
          <a:stretch/>
        </p:blipFill>
        <p:spPr>
          <a:xfrm>
            <a:off x="0" y="6143760"/>
            <a:ext cx="1999440" cy="713520"/>
          </a:xfrm>
          <a:prstGeom prst="rect">
            <a:avLst/>
          </a:prstGeom>
          <a:ln w="9525">
            <a:noFill/>
          </a:ln>
        </p:spPr>
      </p:pic>
      <p:sp>
        <p:nvSpPr>
          <p:cNvPr id="75" name="Rectangle 1"/>
          <p:cNvSpPr/>
          <p:nvPr/>
        </p:nvSpPr>
        <p:spPr>
          <a:xfrm>
            <a:off x="0" y="4221360"/>
            <a:ext cx="9144000" cy="13705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numCol="1" spcCol="0" anchor="ctr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BRAVO A TOUS LES LECTEURS !</a:t>
            </a:r>
            <a:endParaRPr lang="fr-FR" sz="2800" b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BELLES LECTURES ESTIVALES!</a:t>
            </a:r>
            <a:endParaRPr lang="fr-FR" sz="2800" b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fr-FR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 BIENTÔT PEUT-ÊTRE POUR UN PROCHAIN JURY !</a:t>
            </a:r>
            <a:endParaRPr lang="fr-FR" sz="2800" b="1" strike="noStrike" spc="-1" dirty="0">
              <a:latin typeface="Arial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288095" y="5927074"/>
            <a:ext cx="3613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COLLEGE JULES VALLES</a:t>
            </a:r>
          </a:p>
          <a:p>
            <a:pPr algn="ctr"/>
            <a:r>
              <a:rPr lang="fr-FR" b="1" dirty="0" smtClean="0"/>
              <a:t>LE HAVRE</a:t>
            </a:r>
            <a:endParaRPr lang="fr-FR" b="1" dirty="0"/>
          </a:p>
        </p:txBody>
      </p:sp>
      <p:pic>
        <p:nvPicPr>
          <p:cNvPr id="7" name="Picture 18" descr="E:\Documents\LIRE\LIRE-IMAGES\Premières couverture traitées\Le-ciel-de-Sami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61897" y="528810"/>
            <a:ext cx="1118556" cy="1118556"/>
          </a:xfrm>
          <a:prstGeom prst="rect">
            <a:avLst/>
          </a:prstGeom>
          <a:noFill/>
        </p:spPr>
      </p:pic>
      <p:pic>
        <p:nvPicPr>
          <p:cNvPr id="8" name="Picture 14" descr="E:\Documents\LIRE\LIRE-IMAGES\Premières couverture traitées\Le-Secret-d-Ilyan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56101" y="1046602"/>
            <a:ext cx="969483" cy="969483"/>
          </a:xfrm>
          <a:prstGeom prst="rect">
            <a:avLst/>
          </a:prstGeom>
          <a:noFill/>
        </p:spPr>
      </p:pic>
      <p:pic>
        <p:nvPicPr>
          <p:cNvPr id="9" name="Picture 15" descr="E:\Documents\LIRE\LIRE-IMAGES\Premières couverture traitées\La-fille-en-poils-de-chie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57643" y="980501"/>
            <a:ext cx="708404" cy="1048438"/>
          </a:xfrm>
          <a:prstGeom prst="rect">
            <a:avLst/>
          </a:prstGeom>
          <a:noFill/>
        </p:spPr>
      </p:pic>
      <p:pic>
        <p:nvPicPr>
          <p:cNvPr id="10" name="Picture 16" descr="E:\Documents\LIRE\LIRE-IMAGES\Premières couverture traitées\Vacances-au-chalet-maudit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52729" y="2710148"/>
            <a:ext cx="1049127" cy="1049127"/>
          </a:xfrm>
          <a:prstGeom prst="rect">
            <a:avLst/>
          </a:prstGeom>
          <a:noFill/>
        </p:spPr>
      </p:pic>
      <p:pic>
        <p:nvPicPr>
          <p:cNvPr id="11" name="Picture 17" descr="E:\Documents\LIRE\LIRE-IMAGES\Premières couverture traitées\Leina-et-le-Seigneur-des-Amanites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82236" y="2027105"/>
            <a:ext cx="1008386" cy="1008386"/>
          </a:xfrm>
          <a:prstGeom prst="rect">
            <a:avLst/>
          </a:prstGeom>
          <a:noFill/>
        </p:spPr>
      </p:pic>
      <p:pic>
        <p:nvPicPr>
          <p:cNvPr id="12" name="Picture 2" descr="E:\Documents\LIRE\LIRE-IMAGES\Premières couverture traitées\Enterrer-la-lune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634689" y="2688117"/>
            <a:ext cx="1112703" cy="11127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</TotalTime>
  <Words>118</Words>
  <Application>Microsoft Office PowerPoint</Application>
  <PresentationFormat>Affichage à l'écran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Office Theme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 Windows</dc:creator>
  <cp:lastModifiedBy>Utilisateur Windows</cp:lastModifiedBy>
  <cp:revision>47</cp:revision>
  <dcterms:created xsi:type="dcterms:W3CDTF">2021-06-06T15:57:42Z</dcterms:created>
  <dcterms:modified xsi:type="dcterms:W3CDTF">2024-06-18T12:35:25Z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Affichage à l'écran (4:3)</vt:lpwstr>
  </property>
  <property fmtid="{D5CDD505-2E9C-101B-9397-08002B2CF9AE}" pid="3" name="Slides">
    <vt:i4>6</vt:i4>
  </property>
</Properties>
</file>